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17" r:id="rId2"/>
    <p:sldId id="257" r:id="rId3"/>
    <p:sldId id="262" r:id="rId4"/>
    <p:sldId id="328" r:id="rId5"/>
    <p:sldId id="263" r:id="rId6"/>
    <p:sldId id="264" r:id="rId7"/>
    <p:sldId id="329" r:id="rId8"/>
    <p:sldId id="330" r:id="rId9"/>
    <p:sldId id="265" r:id="rId10"/>
    <p:sldId id="327" r:id="rId11"/>
    <p:sldId id="269" r:id="rId12"/>
    <p:sldId id="324" r:id="rId13"/>
    <p:sldId id="331" r:id="rId14"/>
    <p:sldId id="325" r:id="rId15"/>
    <p:sldId id="271" r:id="rId16"/>
    <p:sldId id="281" r:id="rId17"/>
    <p:sldId id="316" r:id="rId18"/>
    <p:sldId id="322" r:id="rId19"/>
    <p:sldId id="332"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E25B00"/>
    <a:srgbClr val="EF8B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30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11.05.2022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029034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11.05.2022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517158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11.05.2022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83551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11.05.2022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562986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11.05.2022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32342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11.05.2022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408404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11.05.2022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211641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11.05.2022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262548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picTx">
  <p:cSld name="1_Рисунок с подписью">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ru-RU"/>
              <a:t>Вставка рисунка</a:t>
            </a: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ru-RU"/>
              <a:t>Образец заголовка</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11.05.2022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30258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11.05.2022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956138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11.05.2022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627098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11.05.2022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723282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11.05.2022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758843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11.05.2022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986169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11.05.2022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530592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11.05.2022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580143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11.05.2022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839479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4C71EC6-210F-42DE-9C53-41977AD35B3D}" type="datetimeFigureOut">
              <a:rPr lang="ru-RU" smtClean="0"/>
              <a:t>11.05.2022</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42088261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Тарас\Desktop\Портрети працівників ЦПРПП на нову візитку (КОЛО)\Лого быле.png"/>
          <p:cNvPicPr>
            <a:picLocks noChangeAspect="1" noChangeArrowheads="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251520" y="201141"/>
            <a:ext cx="1692776" cy="1688309"/>
          </a:xfrm>
          <a:prstGeom prst="rect">
            <a:avLst/>
          </a:prstGeom>
          <a:solidFill>
            <a:schemeClr val="accent5">
              <a:lumMod val="40000"/>
              <a:lumOff val="60000"/>
            </a:schemeClr>
          </a:solidFill>
          <a:effectLst>
            <a:glow rad="647700">
              <a:schemeClr val="bg1"/>
            </a:glow>
          </a:effectLst>
        </p:spPr>
      </p:pic>
      <p:sp>
        <p:nvSpPr>
          <p:cNvPr id="6" name="Прямоугольник 5"/>
          <p:cNvSpPr/>
          <p:nvPr/>
        </p:nvSpPr>
        <p:spPr>
          <a:xfrm>
            <a:off x="251520" y="5001872"/>
            <a:ext cx="5486141" cy="369332"/>
          </a:xfrm>
          <a:prstGeom prst="rect">
            <a:avLst/>
          </a:prstGeom>
          <a:solidFill>
            <a:schemeClr val="accent4">
              <a:lumMod val="40000"/>
              <a:lumOff val="60000"/>
            </a:schemeClr>
          </a:solidFill>
        </p:spPr>
        <p:txBody>
          <a:bodyPr wrap="square">
            <a:spAutoFit/>
          </a:bodyPr>
          <a:lstStyle/>
          <a:p>
            <a:pPr algn="ctr"/>
            <a:endParaRPr lang="uk-UA" b="1" dirty="0">
              <a:solidFill>
                <a:srgbClr val="002060"/>
              </a:solidFill>
              <a:latin typeface="Times New Roman" panose="02020603050405020304" pitchFamily="18" charset="0"/>
              <a:cs typeface="Times New Roman" panose="02020603050405020304" pitchFamily="18" charset="0"/>
            </a:endParaRPr>
          </a:p>
        </p:txBody>
      </p:sp>
      <p:sp>
        <p:nvSpPr>
          <p:cNvPr id="2" name="WordArt 2"/>
          <p:cNvSpPr>
            <a:spLocks noChangeArrowheads="1" noChangeShapeType="1" noTextEdit="1"/>
          </p:cNvSpPr>
          <p:nvPr/>
        </p:nvSpPr>
        <p:spPr bwMode="auto">
          <a:xfrm>
            <a:off x="2051720" y="3183848"/>
            <a:ext cx="5526360" cy="1168481"/>
          </a:xfrm>
          <a:prstGeom prst="rect">
            <a:avLst/>
          </a:prstGeom>
        </p:spPr>
        <p:txBody>
          <a:bodyPr wrap="none" fromWordArt="1">
            <a:prstTxWarp prst="textPlain">
              <a:avLst>
                <a:gd name="adj" fmla="val 50000"/>
              </a:avLst>
            </a:prstTxWarp>
          </a:bodyPr>
          <a:lstStyle/>
          <a:p>
            <a:pPr algn="ctr" rtl="0">
              <a:buNone/>
            </a:pPr>
            <a:endParaRPr lang="ru-RU" sz="3600" kern="10" spc="0" dirty="0">
              <a:ln w="9525">
                <a:solidFill>
                  <a:srgbClr val="C00000"/>
                </a:solidFill>
                <a:round/>
                <a:headEnd/>
                <a:tailEnd/>
              </a:ln>
              <a:solidFill>
                <a:srgbClr val="C00000"/>
              </a:solidFill>
              <a:effectLst>
                <a:outerShdw dist="45791" dir="2021404" algn="ctr" rotWithShape="0">
                  <a:srgbClr val="B2B2B2">
                    <a:alpha val="80000"/>
                  </a:srgbClr>
                </a:outerShdw>
              </a:effectLst>
              <a:latin typeface="Times New Roman"/>
              <a:cs typeface="Times New Roman"/>
            </a:endParaRPr>
          </a:p>
        </p:txBody>
      </p:sp>
      <p:sp>
        <p:nvSpPr>
          <p:cNvPr id="8" name="Прямоугольник 7"/>
          <p:cNvSpPr/>
          <p:nvPr/>
        </p:nvSpPr>
        <p:spPr>
          <a:xfrm>
            <a:off x="2051720" y="332656"/>
            <a:ext cx="5526360" cy="2265748"/>
          </a:xfrm>
          <a:prstGeom prst="rect">
            <a:avLst/>
          </a:prstGeom>
          <a:solidFill>
            <a:schemeClr val="accent4">
              <a:lumMod val="20000"/>
              <a:lumOff val="80000"/>
            </a:schemeClr>
          </a:solidFill>
        </p:spPr>
        <p:txBody>
          <a:bodyPr wrap="square">
            <a:spAutoFit/>
          </a:bodyPr>
          <a:lstStyle/>
          <a:p>
            <a:pPr lvl="0" indent="0" algn="ctr">
              <a:lnSpc>
                <a:spcPct val="120000"/>
              </a:lnSpc>
              <a:buClr>
                <a:srgbClr val="D16349"/>
              </a:buClr>
              <a:buNone/>
            </a:pPr>
            <a:endParaRPr lang="uk-UA" sz="2000" b="1" dirty="0">
              <a:solidFill>
                <a:schemeClr val="accent5">
                  <a:lumMod val="75000"/>
                </a:schemeClr>
              </a:solidFill>
              <a:latin typeface="Times New Roman" panose="02020603050405020304" pitchFamily="18" charset="0"/>
              <a:ea typeface="Arial Unicode MS"/>
              <a:cs typeface="Times New Roman" panose="02020603050405020304" pitchFamily="18" charset="0"/>
            </a:endParaRPr>
          </a:p>
          <a:p>
            <a:pPr lvl="0" indent="0" algn="ctr">
              <a:lnSpc>
                <a:spcPct val="120000"/>
              </a:lnSpc>
              <a:buClr>
                <a:srgbClr val="D16349"/>
              </a:buClr>
              <a:buNone/>
            </a:pPr>
            <a:r>
              <a:rPr lang="uk-UA" sz="2000" b="1" dirty="0">
                <a:solidFill>
                  <a:schemeClr val="accent5">
                    <a:lumMod val="75000"/>
                  </a:schemeClr>
                </a:solidFill>
                <a:latin typeface="Times New Roman" panose="02020603050405020304" pitchFamily="18" charset="0"/>
                <a:ea typeface="Arial Unicode MS"/>
                <a:cs typeface="Times New Roman" panose="02020603050405020304" pitchFamily="18" charset="0"/>
              </a:rPr>
              <a:t>Заняття міської Школи </a:t>
            </a:r>
          </a:p>
          <a:p>
            <a:pPr lvl="0" indent="0" algn="ctr">
              <a:lnSpc>
                <a:spcPct val="120000"/>
              </a:lnSpc>
              <a:buClr>
                <a:srgbClr val="D16349"/>
              </a:buClr>
              <a:buNone/>
            </a:pPr>
            <a:r>
              <a:rPr lang="uk-UA" sz="2000" b="1" dirty="0">
                <a:solidFill>
                  <a:schemeClr val="accent5">
                    <a:lumMod val="75000"/>
                  </a:schemeClr>
                </a:solidFill>
                <a:latin typeface="Times New Roman" panose="02020603050405020304" pitchFamily="18" charset="0"/>
                <a:ea typeface="Arial Unicode MS"/>
                <a:cs typeface="Times New Roman" panose="02020603050405020304" pitchFamily="18" charset="0"/>
              </a:rPr>
              <a:t>вихователя-стажера «Дебют»</a:t>
            </a:r>
          </a:p>
          <a:p>
            <a:pPr lvl="0" indent="0" algn="ctr">
              <a:lnSpc>
                <a:spcPct val="120000"/>
              </a:lnSpc>
              <a:buClr>
                <a:srgbClr val="D16349"/>
              </a:buClr>
              <a:buNone/>
            </a:pPr>
            <a:r>
              <a:rPr lang="uk-UA" sz="2000" b="1" dirty="0">
                <a:solidFill>
                  <a:schemeClr val="accent5">
                    <a:lumMod val="75000"/>
                  </a:schemeClr>
                </a:solidFill>
                <a:latin typeface="Times New Roman" panose="02020603050405020304" pitchFamily="18" charset="0"/>
                <a:ea typeface="Arial Unicode MS"/>
                <a:cs typeface="Times New Roman" panose="02020603050405020304" pitchFamily="18" charset="0"/>
              </a:rPr>
              <a:t>закладів дошкільної освіти</a:t>
            </a:r>
          </a:p>
          <a:p>
            <a:pPr lvl="0" indent="0" algn="ctr">
              <a:lnSpc>
                <a:spcPct val="120000"/>
              </a:lnSpc>
              <a:buClr>
                <a:srgbClr val="D16349"/>
              </a:buClr>
              <a:buNone/>
            </a:pPr>
            <a:r>
              <a:rPr lang="uk-UA" sz="2000" b="1" dirty="0">
                <a:solidFill>
                  <a:schemeClr val="accent5">
                    <a:lumMod val="75000"/>
                  </a:schemeClr>
                </a:solidFill>
                <a:latin typeface="Times New Roman" panose="02020603050405020304" pitchFamily="18" charset="0"/>
                <a:ea typeface="Arial Unicode MS"/>
                <a:cs typeface="Times New Roman" panose="02020603050405020304" pitchFamily="18" charset="0"/>
              </a:rPr>
              <a:t>Вінницької територіальної громади</a:t>
            </a:r>
          </a:p>
          <a:p>
            <a:pPr lvl="0" indent="0" algn="ctr">
              <a:lnSpc>
                <a:spcPct val="120000"/>
              </a:lnSpc>
              <a:buClr>
                <a:srgbClr val="D16349"/>
              </a:buClr>
              <a:buNone/>
            </a:pPr>
            <a:endParaRPr lang="uk-UA" sz="2000" b="1" dirty="0">
              <a:solidFill>
                <a:schemeClr val="accent5">
                  <a:lumMod val="75000"/>
                </a:schemeClr>
              </a:solidFill>
              <a:latin typeface="Times New Roman" panose="02020603050405020304" pitchFamily="18" charset="0"/>
              <a:ea typeface="Arial Unicode MS"/>
              <a:cs typeface="Times New Roman" panose="02020603050405020304" pitchFamily="18" charset="0"/>
            </a:endParaRPr>
          </a:p>
        </p:txBody>
      </p:sp>
      <p:sp>
        <p:nvSpPr>
          <p:cNvPr id="5" name="Прямоугольник 4"/>
          <p:cNvSpPr/>
          <p:nvPr/>
        </p:nvSpPr>
        <p:spPr>
          <a:xfrm>
            <a:off x="251520" y="2814719"/>
            <a:ext cx="7494907" cy="3847207"/>
          </a:xfrm>
          <a:prstGeom prst="rect">
            <a:avLst/>
          </a:prstGeom>
          <a:solidFill>
            <a:schemeClr val="accent4">
              <a:lumMod val="20000"/>
              <a:lumOff val="80000"/>
            </a:schemeClr>
          </a:solidFill>
        </p:spPr>
        <p:txBody>
          <a:bodyPr wrap="square">
            <a:spAutoFit/>
          </a:bodyPr>
          <a:lstStyle/>
          <a:p>
            <a:pPr algn="ctr"/>
            <a:endParaRPr lang="uk-UA" sz="3200" b="1" dirty="0">
              <a:solidFill>
                <a:schemeClr val="accent5">
                  <a:lumMod val="50000"/>
                </a:schemeClr>
              </a:solidFill>
              <a:latin typeface="Times New Roman" panose="02020603050405020304" pitchFamily="18" charset="0"/>
              <a:cs typeface="Times New Roman" panose="02020603050405020304" pitchFamily="18" charset="0"/>
            </a:endParaRPr>
          </a:p>
          <a:p>
            <a:pPr algn="ctr"/>
            <a:r>
              <a:rPr lang="uk-UA" sz="3200" b="1" dirty="0">
                <a:solidFill>
                  <a:schemeClr val="accent5">
                    <a:lumMod val="50000"/>
                  </a:schemeClr>
                </a:solidFill>
                <a:latin typeface="Times New Roman" panose="02020603050405020304" pitchFamily="18" charset="0"/>
                <a:cs typeface="Times New Roman" panose="02020603050405020304" pitchFamily="18" charset="0"/>
              </a:rPr>
              <a:t>Формуємо ігрову компетентність</a:t>
            </a:r>
          </a:p>
          <a:p>
            <a:pPr algn="ctr"/>
            <a:r>
              <a:rPr lang="uk-UA" sz="3200" b="1" dirty="0">
                <a:solidFill>
                  <a:schemeClr val="accent5">
                    <a:lumMod val="50000"/>
                  </a:schemeClr>
                </a:solidFill>
                <a:latin typeface="Times New Roman" panose="02020603050405020304" pitchFamily="18" charset="0"/>
                <a:cs typeface="Times New Roman" panose="02020603050405020304" pitchFamily="18" charset="0"/>
              </a:rPr>
              <a:t>дошкільника </a:t>
            </a:r>
          </a:p>
          <a:p>
            <a:pPr algn="ctr"/>
            <a:endParaRPr lang="uk-UA" b="1" i="1" dirty="0">
              <a:solidFill>
                <a:schemeClr val="accent5">
                  <a:lumMod val="50000"/>
                </a:schemeClr>
              </a:solidFill>
              <a:latin typeface="Times New Roman" panose="02020603050405020304" pitchFamily="18" charset="0"/>
              <a:cs typeface="Times New Roman" panose="02020603050405020304" pitchFamily="18" charset="0"/>
            </a:endParaRPr>
          </a:p>
          <a:p>
            <a:pPr algn="ctr"/>
            <a:endParaRPr lang="uk-UA" b="1" i="1" dirty="0">
              <a:solidFill>
                <a:schemeClr val="accent5">
                  <a:lumMod val="50000"/>
                </a:schemeClr>
              </a:solidFill>
              <a:latin typeface="Times New Roman" panose="02020603050405020304" pitchFamily="18" charset="0"/>
              <a:cs typeface="Times New Roman" panose="02020603050405020304" pitchFamily="18" charset="0"/>
            </a:endParaRPr>
          </a:p>
          <a:p>
            <a:pPr algn="ctr"/>
            <a:endParaRPr lang="uk-UA" sz="1400" b="1" i="1" dirty="0">
              <a:solidFill>
                <a:schemeClr val="accent5">
                  <a:lumMod val="50000"/>
                </a:schemeClr>
              </a:solidFill>
              <a:latin typeface="Times New Roman" panose="02020603050405020304" pitchFamily="18" charset="0"/>
              <a:cs typeface="Times New Roman" panose="02020603050405020304" pitchFamily="18" charset="0"/>
            </a:endParaRPr>
          </a:p>
          <a:p>
            <a:pPr algn="ctr"/>
            <a:endParaRPr lang="uk-UA" sz="1400" b="1" i="1" dirty="0">
              <a:solidFill>
                <a:schemeClr val="accent5">
                  <a:lumMod val="50000"/>
                </a:schemeClr>
              </a:solidFill>
              <a:latin typeface="Times New Roman" panose="02020603050405020304" pitchFamily="18" charset="0"/>
              <a:cs typeface="Times New Roman" panose="02020603050405020304" pitchFamily="18" charset="0"/>
            </a:endParaRPr>
          </a:p>
          <a:p>
            <a:pPr algn="ctr"/>
            <a:endParaRPr lang="uk-UA" sz="1400" b="1" i="1" dirty="0">
              <a:solidFill>
                <a:schemeClr val="accent5">
                  <a:lumMod val="50000"/>
                </a:schemeClr>
              </a:solidFill>
              <a:latin typeface="Times New Roman" panose="02020603050405020304" pitchFamily="18" charset="0"/>
              <a:cs typeface="Times New Roman" panose="02020603050405020304" pitchFamily="18" charset="0"/>
            </a:endParaRPr>
          </a:p>
          <a:p>
            <a:pPr algn="ctr"/>
            <a:endParaRPr lang="uk-UA" sz="1400" b="1" i="1" dirty="0">
              <a:solidFill>
                <a:schemeClr val="accent5">
                  <a:lumMod val="50000"/>
                </a:schemeClr>
              </a:solidFill>
              <a:latin typeface="Times New Roman" panose="02020603050405020304" pitchFamily="18" charset="0"/>
              <a:cs typeface="Times New Roman" panose="02020603050405020304" pitchFamily="18" charset="0"/>
            </a:endParaRPr>
          </a:p>
          <a:p>
            <a:pPr algn="ctr"/>
            <a:endParaRPr lang="uk-UA" sz="1400" b="1" i="1" dirty="0">
              <a:solidFill>
                <a:schemeClr val="accent5">
                  <a:lumMod val="50000"/>
                </a:schemeClr>
              </a:solidFill>
              <a:latin typeface="Times New Roman" panose="02020603050405020304" pitchFamily="18" charset="0"/>
              <a:cs typeface="Times New Roman" panose="02020603050405020304" pitchFamily="18" charset="0"/>
            </a:endParaRPr>
          </a:p>
          <a:p>
            <a:pPr algn="ctr"/>
            <a:endParaRPr lang="uk-UA" sz="1400" b="1" i="1" dirty="0">
              <a:solidFill>
                <a:schemeClr val="accent5">
                  <a:lumMod val="50000"/>
                </a:schemeClr>
              </a:solidFill>
              <a:latin typeface="Times New Roman" panose="02020603050405020304" pitchFamily="18" charset="0"/>
              <a:cs typeface="Times New Roman" panose="02020603050405020304" pitchFamily="18" charset="0"/>
            </a:endParaRPr>
          </a:p>
          <a:p>
            <a:pPr algn="ctr"/>
            <a:endParaRPr lang="uk-UA" sz="1400" b="1" i="1" dirty="0">
              <a:solidFill>
                <a:schemeClr val="accent5">
                  <a:lumMod val="50000"/>
                </a:schemeClr>
              </a:solidFill>
              <a:latin typeface="Times New Roman" panose="02020603050405020304" pitchFamily="18" charset="0"/>
              <a:cs typeface="Times New Roman" panose="02020603050405020304" pitchFamily="18" charset="0"/>
            </a:endParaRPr>
          </a:p>
          <a:p>
            <a:pPr algn="ctr"/>
            <a:r>
              <a:rPr lang="uk-UA" sz="1400" b="1" i="1" dirty="0">
                <a:solidFill>
                  <a:schemeClr val="accent5">
                    <a:lumMod val="50000"/>
                  </a:schemeClr>
                </a:solidFill>
                <a:latin typeface="Times New Roman" panose="02020603050405020304" pitchFamily="18" charset="0"/>
                <a:cs typeface="Times New Roman" panose="02020603050405020304" pitchFamily="18" charset="0"/>
              </a:rPr>
              <a:t>Спікер -  Лариса Бондарчук, консультант КУ «ЦПРПП ВМР»</a:t>
            </a:r>
            <a:endParaRPr lang="ru-RU" sz="1400" b="1" i="1"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7" name="Рисунок 6">
            <a:extLst>
              <a:ext uri="{FF2B5EF4-FFF2-40B4-BE49-F238E27FC236}">
                <a16:creationId xmlns:a16="http://schemas.microsoft.com/office/drawing/2014/main" id="{451FAC9B-A9B3-431B-B75B-B827F370C5E5}"/>
              </a:ext>
            </a:extLst>
          </p:cNvPr>
          <p:cNvPicPr>
            <a:picLocks noChangeAspect="1"/>
          </p:cNvPicPr>
          <p:nvPr/>
        </p:nvPicPr>
        <p:blipFill>
          <a:blip r:embed="rId4"/>
          <a:stretch>
            <a:fillRect/>
          </a:stretch>
        </p:blipFill>
        <p:spPr>
          <a:xfrm>
            <a:off x="5737661" y="4335428"/>
            <a:ext cx="2395936" cy="3072650"/>
          </a:xfrm>
          <a:prstGeom prst="rect">
            <a:avLst/>
          </a:prstGeom>
        </p:spPr>
      </p:pic>
    </p:spTree>
    <p:extLst>
      <p:ext uri="{BB962C8B-B14F-4D97-AF65-F5344CB8AC3E}">
        <p14:creationId xmlns:p14="http://schemas.microsoft.com/office/powerpoint/2010/main" val="18616421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331640" y="1124744"/>
            <a:ext cx="8116974" cy="707886"/>
          </a:xfrm>
          <a:prstGeom prst="rect">
            <a:avLst/>
          </a:prstGeom>
        </p:spPr>
        <p:txBody>
          <a:bodyPr wrap="square">
            <a:spAutoFit/>
          </a:bodyPr>
          <a:lstStyle/>
          <a:p>
            <a:endParaRPr lang="uk-UA" sz="2000" b="1" i="1" dirty="0">
              <a:solidFill>
                <a:srgbClr val="002060"/>
              </a:solidFill>
              <a:latin typeface="Times New Roman" panose="02020603050405020304" pitchFamily="18" charset="0"/>
              <a:cs typeface="Times New Roman" panose="02020603050405020304" pitchFamily="18" charset="0"/>
            </a:endParaRPr>
          </a:p>
          <a:p>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6" name="AutoShape 2" descr="Дитячий садок. Короткостроковий проект у 2 молодшій групі"/>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TextBox 7">
            <a:extLst>
              <a:ext uri="{FF2B5EF4-FFF2-40B4-BE49-F238E27FC236}">
                <a16:creationId xmlns:a16="http://schemas.microsoft.com/office/drawing/2014/main" id="{2E1AF53C-4200-44DC-A61D-81B44D199FA5}"/>
              </a:ext>
            </a:extLst>
          </p:cNvPr>
          <p:cNvSpPr txBox="1"/>
          <p:nvPr/>
        </p:nvSpPr>
        <p:spPr>
          <a:xfrm>
            <a:off x="368300" y="177897"/>
            <a:ext cx="8308156" cy="2677656"/>
          </a:xfrm>
          <a:prstGeom prst="rect">
            <a:avLst/>
          </a:prstGeom>
          <a:solidFill>
            <a:schemeClr val="accent4">
              <a:lumMod val="60000"/>
              <a:lumOff val="40000"/>
            </a:schemeClr>
          </a:solidFill>
        </p:spPr>
        <p:txBody>
          <a:bodyPr wrap="square">
            <a:spAutoFit/>
          </a:bodyPr>
          <a:lstStyle/>
          <a:p>
            <a:pPr algn="just"/>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Така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класифікація</a:t>
            </a:r>
            <a:r>
              <a:rPr lang="ru-RU" sz="2400" dirty="0">
                <a:latin typeface="Times New Roman" panose="02020603050405020304" pitchFamily="18" charset="0"/>
                <a:cs typeface="Times New Roman" panose="02020603050405020304" pitchFamily="18" charset="0"/>
              </a:rPr>
              <a:t> є </a:t>
            </a:r>
            <a:r>
              <a:rPr lang="ru-RU" sz="2400" dirty="0" err="1">
                <a:latin typeface="Times New Roman" panose="02020603050405020304" pitchFamily="18" charset="0"/>
                <a:cs typeface="Times New Roman" panose="02020603050405020304" pitchFamily="18" charset="0"/>
              </a:rPr>
              <a:t>логічною</a:t>
            </a:r>
            <a:r>
              <a:rPr lang="ru-RU" sz="2400" dirty="0">
                <a:latin typeface="Times New Roman" panose="02020603050405020304" pitchFamily="18" charset="0"/>
                <a:cs typeface="Times New Roman" panose="02020603050405020304" pitchFamily="18" charset="0"/>
              </a:rPr>
              <a:t> з </a:t>
            </a:r>
            <a:r>
              <a:rPr lang="ru-RU" sz="2400" dirty="0" err="1">
                <a:latin typeface="Times New Roman" panose="02020603050405020304" pitchFamily="18" charset="0"/>
                <a:cs typeface="Times New Roman" panose="02020603050405020304" pitchFamily="18" charset="0"/>
              </a:rPr>
              <a:t>огляду</a:t>
            </a:r>
            <a:r>
              <a:rPr lang="ru-RU" sz="2400" dirty="0">
                <a:latin typeface="Times New Roman" panose="02020603050405020304" pitchFamily="18" charset="0"/>
                <a:cs typeface="Times New Roman" panose="02020603050405020304" pitchFamily="18" charset="0"/>
              </a:rPr>
              <a:t> на те, </a:t>
            </a:r>
            <a:r>
              <a:rPr lang="ru-RU" sz="2400" dirty="0" err="1">
                <a:latin typeface="Times New Roman" panose="02020603050405020304" pitchFamily="18" charset="0"/>
                <a:cs typeface="Times New Roman" panose="02020603050405020304" pitchFamily="18" charset="0"/>
              </a:rPr>
              <a:t>що</a:t>
            </a:r>
            <a:r>
              <a:rPr lang="ru-RU" sz="2400" dirty="0">
                <a:latin typeface="Times New Roman" panose="02020603050405020304" pitchFamily="18" charset="0"/>
                <a:cs typeface="Times New Roman" panose="02020603050405020304" pitchFamily="18" charset="0"/>
              </a:rPr>
              <a:t> одним </a:t>
            </a:r>
            <a:r>
              <a:rPr lang="ru-RU" sz="2400" dirty="0" err="1">
                <a:latin typeface="Times New Roman" panose="02020603050405020304" pitchFamily="18" charset="0"/>
                <a:cs typeface="Times New Roman" panose="02020603050405020304" pitchFamily="18" charset="0"/>
              </a:rPr>
              <a:t>із</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пріоритетів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оновленого</a:t>
            </a:r>
            <a:r>
              <a:rPr lang="ru-RU" sz="2400" dirty="0">
                <a:latin typeface="Times New Roman" panose="02020603050405020304" pitchFamily="18" charset="0"/>
                <a:cs typeface="Times New Roman" panose="02020603050405020304" pitchFamily="18" charset="0"/>
              </a:rPr>
              <a:t> БКДО є активність дітей, як </a:t>
            </a:r>
            <a:r>
              <a:rPr lang="ru-RU" sz="2400" dirty="0" err="1">
                <a:latin typeface="Times New Roman" panose="02020603050405020304" pitchFamily="18" charset="0"/>
                <a:cs typeface="Times New Roman" panose="02020603050405020304" pitchFamily="18" charset="0"/>
              </a:rPr>
              <a:t>самостійна</a:t>
            </a:r>
            <a:r>
              <a:rPr lang="ru-RU" sz="2400" dirty="0">
                <a:latin typeface="Times New Roman" panose="02020603050405020304" pitchFamily="18" charset="0"/>
                <a:cs typeface="Times New Roman" panose="02020603050405020304" pitchFamily="18" charset="0"/>
              </a:rPr>
              <a:t>, так і </a:t>
            </a:r>
            <a:r>
              <a:rPr lang="ru-RU" sz="2400" dirty="0" err="1">
                <a:latin typeface="Times New Roman" panose="02020603050405020304" pitchFamily="18" charset="0"/>
                <a:cs typeface="Times New Roman" panose="02020603050405020304" pitchFamily="18" charset="0"/>
              </a:rPr>
              <a:t>під</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керівництвом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дорослого</a:t>
            </a:r>
            <a:r>
              <a:rPr lang="ru-RU" sz="2400" dirty="0">
                <a:latin typeface="Times New Roman" panose="02020603050405020304" pitchFamily="18" charset="0"/>
                <a:cs typeface="Times New Roman" panose="02020603050405020304" pitchFamily="18" charset="0"/>
              </a:rPr>
              <a:t>. </a:t>
            </a:r>
          </a:p>
          <a:p>
            <a:r>
              <a:rPr lang="ru-RU" sz="2400" dirty="0">
                <a:latin typeface="Times New Roman" panose="02020603050405020304" pitchFamily="18" charset="0"/>
                <a:cs typeface="Times New Roman" panose="02020603050405020304" pitchFamily="18" charset="0"/>
              </a:rPr>
              <a:t>    На </a:t>
            </a:r>
            <a:r>
              <a:rPr lang="ru-RU" sz="2400" dirty="0" err="1">
                <a:latin typeface="Times New Roman" panose="02020603050405020304" pitchFamily="18" charset="0"/>
                <a:cs typeface="Times New Roman" panose="02020603050405020304" pitchFamily="18" charset="0"/>
              </a:rPr>
              <a:t>сьогодні</a:t>
            </a:r>
            <a:r>
              <a:rPr lang="ru-RU" sz="2400" dirty="0">
                <a:latin typeface="Times New Roman" panose="02020603050405020304" pitchFamily="18" charset="0"/>
                <a:cs typeface="Times New Roman" panose="02020603050405020304" pitchFamily="18" charset="0"/>
              </a:rPr>
              <a:t> доведений </a:t>
            </a:r>
            <a:r>
              <a:rPr lang="ru-RU" sz="2400" dirty="0" err="1">
                <a:latin typeface="Times New Roman" panose="02020603050405020304" pitchFamily="18" charset="0"/>
                <a:cs typeface="Times New Roman" panose="02020603050405020304" pitchFamily="18" charset="0"/>
              </a:rPr>
              <a:t>позитивний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вплив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повноцінної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участі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дитини</a:t>
            </a:r>
            <a:r>
              <a:rPr lang="ru-RU" sz="2400" dirty="0">
                <a:latin typeface="Times New Roman" panose="02020603050405020304" pitchFamily="18" charset="0"/>
                <a:cs typeface="Times New Roman" panose="02020603050405020304" pitchFamily="18" charset="0"/>
              </a:rPr>
              <a:t> в </a:t>
            </a:r>
            <a:r>
              <a:rPr lang="ru-RU" sz="2400" dirty="0" err="1">
                <a:latin typeface="Times New Roman" panose="02020603050405020304" pitchFamily="18" charset="0"/>
                <a:cs typeface="Times New Roman" panose="02020603050405020304" pitchFamily="18" charset="0"/>
              </a:rPr>
              <a:t>іграх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організованих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дорослим</a:t>
            </a:r>
            <a:r>
              <a:rPr lang="ru-RU" sz="2400" dirty="0">
                <a:latin typeface="Times New Roman" panose="02020603050405020304" pitchFamily="18" charset="0"/>
                <a:cs typeface="Times New Roman" panose="02020603050405020304" pitchFamily="18" charset="0"/>
              </a:rPr>
              <a:t>, на </a:t>
            </a:r>
            <a:r>
              <a:rPr lang="ru-RU" sz="2400" dirty="0" err="1">
                <a:latin typeface="Times New Roman" panose="02020603050405020304" pitchFamily="18" charset="0"/>
                <a:cs typeface="Times New Roman" panose="02020603050405020304" pitchFamily="18" charset="0"/>
              </a:rPr>
              <a:t>розвиток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її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здатності</a:t>
            </a:r>
            <a:r>
              <a:rPr lang="ru-RU" sz="2400" dirty="0">
                <a:latin typeface="Times New Roman" panose="02020603050405020304" pitchFamily="18" charset="0"/>
                <a:cs typeface="Times New Roman" panose="02020603050405020304" pitchFamily="18" charset="0"/>
              </a:rPr>
              <a:t> до організації </a:t>
            </a:r>
            <a:r>
              <a:rPr lang="ru-RU" sz="2400" dirty="0" err="1">
                <a:latin typeface="Times New Roman" panose="02020603050405020304" pitchFamily="18" charset="0"/>
                <a:cs typeface="Times New Roman" panose="02020603050405020304" pitchFamily="18" charset="0"/>
              </a:rPr>
              <a:t>самостійного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ігрового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процесу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вільної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гри</a:t>
            </a:r>
            <a:r>
              <a:rPr lang="ru-RU" sz="2400" dirty="0">
                <a:latin typeface="Times New Roman" panose="02020603050405020304" pitchFamily="18" charset="0"/>
                <a:cs typeface="Times New Roman" panose="02020603050405020304" pitchFamily="18" charset="0"/>
              </a:rPr>
              <a:t>.</a:t>
            </a:r>
          </a:p>
        </p:txBody>
      </p:sp>
      <p:pic>
        <p:nvPicPr>
          <p:cNvPr id="4" name="Рисунок 3">
            <a:extLst>
              <a:ext uri="{FF2B5EF4-FFF2-40B4-BE49-F238E27FC236}">
                <a16:creationId xmlns:a16="http://schemas.microsoft.com/office/drawing/2014/main" id="{484F4E38-14BE-41E1-982D-60247A24EF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5685" y="3284984"/>
            <a:ext cx="4322415" cy="3241811"/>
          </a:xfrm>
          <a:prstGeom prst="rect">
            <a:avLst/>
          </a:prstGeom>
          <a:ln>
            <a:noFill/>
          </a:ln>
          <a:effectLst>
            <a:softEdge rad="112500"/>
          </a:effectLst>
        </p:spPr>
      </p:pic>
      <p:pic>
        <p:nvPicPr>
          <p:cNvPr id="12" name="Рисунок 11">
            <a:extLst>
              <a:ext uri="{FF2B5EF4-FFF2-40B4-BE49-F238E27FC236}">
                <a16:creationId xmlns:a16="http://schemas.microsoft.com/office/drawing/2014/main" id="{2AEC1A99-57C0-42B9-BBB5-73E0E65E0D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3068960"/>
            <a:ext cx="3787243" cy="2664296"/>
          </a:xfrm>
          <a:prstGeom prst="rect">
            <a:avLst/>
          </a:prstGeom>
          <a:ln>
            <a:noFill/>
          </a:ln>
          <a:effectLst>
            <a:softEdge rad="112500"/>
          </a:effectLst>
        </p:spPr>
      </p:pic>
    </p:spTree>
    <p:extLst>
      <p:ext uri="{BB962C8B-B14F-4D97-AF65-F5344CB8AC3E}">
        <p14:creationId xmlns:p14="http://schemas.microsoft.com/office/powerpoint/2010/main" val="316155198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67544" y="476672"/>
            <a:ext cx="8496944" cy="523220"/>
          </a:xfrm>
          <a:prstGeom prst="rect">
            <a:avLst/>
          </a:prstGeom>
        </p:spPr>
        <p:txBody>
          <a:bodyPr wrap="square">
            <a:spAutoFit/>
          </a:bodyPr>
          <a:lstStyle/>
          <a:p>
            <a:pPr lvl="0" algn="just"/>
            <a:r>
              <a:rPr lang="ru-RU" sz="2800" b="1" dirty="0">
                <a:solidFill>
                  <a:srgbClr val="002060"/>
                </a:solidFill>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35670617-4597-4FB5-B298-53540FCE0221}"/>
              </a:ext>
            </a:extLst>
          </p:cNvPr>
          <p:cNvSpPr txBox="1"/>
          <p:nvPr/>
        </p:nvSpPr>
        <p:spPr>
          <a:xfrm>
            <a:off x="467544" y="476672"/>
            <a:ext cx="5436096" cy="523220"/>
          </a:xfrm>
          <a:prstGeom prst="rect">
            <a:avLst/>
          </a:prstGeom>
          <a:solidFill>
            <a:schemeClr val="accent4">
              <a:lumMod val="40000"/>
              <a:lumOff val="60000"/>
            </a:schemeClr>
          </a:solidFill>
        </p:spPr>
        <p:txBody>
          <a:bodyPr wrap="square">
            <a:sp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Роль педагога</a:t>
            </a:r>
          </a:p>
        </p:txBody>
      </p:sp>
      <p:sp>
        <p:nvSpPr>
          <p:cNvPr id="7" name="TextBox 6">
            <a:extLst>
              <a:ext uri="{FF2B5EF4-FFF2-40B4-BE49-F238E27FC236}">
                <a16:creationId xmlns:a16="http://schemas.microsoft.com/office/drawing/2014/main" id="{83E1594D-D6A2-46DA-ACB0-B2E7C3004DF6}"/>
              </a:ext>
            </a:extLst>
          </p:cNvPr>
          <p:cNvSpPr txBox="1"/>
          <p:nvPr/>
        </p:nvSpPr>
        <p:spPr>
          <a:xfrm>
            <a:off x="827584" y="999892"/>
            <a:ext cx="7992888" cy="2031325"/>
          </a:xfrm>
          <a:prstGeom prst="rect">
            <a:avLst/>
          </a:prstGeom>
          <a:solidFill>
            <a:schemeClr val="accent4">
              <a:lumMod val="40000"/>
              <a:lumOff val="60000"/>
            </a:schemeClr>
          </a:solidFill>
        </p:spPr>
        <p:txBody>
          <a:bodyPr wrap="square">
            <a:spAutoFit/>
          </a:bodyPr>
          <a:lstStyle/>
          <a:p>
            <a:r>
              <a:rPr lang="uk-UA" sz="1800" dirty="0">
                <a:solidFill>
                  <a:srgbClr val="000000"/>
                </a:solidFill>
                <a:effectLst/>
                <a:latin typeface="Times New Roman" panose="02020603050405020304" pitchFamily="18" charset="0"/>
                <a:ea typeface="Arial Unicode MS"/>
              </a:rPr>
              <a:t>Для неформальної реалізації всіх новацій Базового компонента його автори пропонують педагогам перейти від звичної ролі до позиції </a:t>
            </a:r>
            <a:r>
              <a:rPr lang="uk-UA" sz="1800" b="1" i="1" dirty="0">
                <a:solidFill>
                  <a:srgbClr val="000000"/>
                </a:solidFill>
                <a:effectLst/>
                <a:latin typeface="Times New Roman" panose="02020603050405020304" pitchFamily="18" charset="0"/>
                <a:ea typeface="Arial Unicode MS"/>
              </a:rPr>
              <a:t>фасилітатора.</a:t>
            </a:r>
            <a:r>
              <a:rPr lang="uk-UA" i="1" dirty="0">
                <a:solidFill>
                  <a:srgbClr val="000000"/>
                </a:solidFill>
                <a:latin typeface="Times New Roman" panose="02020603050405020304" pitchFamily="18" charset="0"/>
                <a:ea typeface="Arial Unicode MS"/>
              </a:rPr>
              <a:t>   </a:t>
            </a:r>
            <a:r>
              <a:rPr lang="uk-UA" dirty="0">
                <a:solidFill>
                  <a:srgbClr val="000000"/>
                </a:solidFill>
                <a:latin typeface="Times New Roman" panose="02020603050405020304" pitchFamily="18" charset="0"/>
                <a:ea typeface="Arial Unicode MS"/>
              </a:rPr>
              <a:t>    </a:t>
            </a:r>
            <a:r>
              <a:rPr lang="uk-UA" sz="1800" dirty="0">
                <a:solidFill>
                  <a:srgbClr val="000000"/>
                </a:solidFill>
                <a:effectLst/>
                <a:latin typeface="Times New Roman" panose="02020603050405020304" pitchFamily="18" charset="0"/>
                <a:ea typeface="Arial Unicode MS"/>
              </a:rPr>
              <a:t>Ця рольова й водночас професійна позиція передбачає проектування та створення насиченого ігрового середовища.                                                                                  </a:t>
            </a:r>
            <a:r>
              <a:rPr lang="uk-UA" sz="1800" b="1" i="1" dirty="0">
                <a:solidFill>
                  <a:schemeClr val="accent5">
                    <a:lumMod val="75000"/>
                  </a:schemeClr>
                </a:solidFill>
                <a:effectLst/>
                <a:latin typeface="Times New Roman" panose="02020603050405020304" pitchFamily="18" charset="0"/>
                <a:ea typeface="Arial Unicode MS"/>
              </a:rPr>
              <a:t>Фасилітатор уміє грати сам і має позитивний досвід ігрової діяльності. Він сприяє розгортанню гри, спостерігає за її перебігом, але не втручається в неї без потреби, не оцінює її результатів</a:t>
            </a:r>
            <a:endParaRPr lang="ru-RU" b="1" i="1" dirty="0">
              <a:solidFill>
                <a:schemeClr val="accent5">
                  <a:lumMod val="75000"/>
                </a:schemeClr>
              </a:solidFill>
            </a:endParaRPr>
          </a:p>
        </p:txBody>
      </p:sp>
      <p:pic>
        <p:nvPicPr>
          <p:cNvPr id="4" name="Рисунок 3">
            <a:extLst>
              <a:ext uri="{FF2B5EF4-FFF2-40B4-BE49-F238E27FC236}">
                <a16:creationId xmlns:a16="http://schemas.microsoft.com/office/drawing/2014/main" id="{5F0A71E4-92BF-4CEE-9C3B-CE57B73ECF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2156" y="3429000"/>
            <a:ext cx="3936437" cy="2952328"/>
          </a:xfrm>
          <a:prstGeom prst="rect">
            <a:avLst/>
          </a:prstGeom>
          <a:ln>
            <a:noFill/>
          </a:ln>
          <a:effectLst>
            <a:softEdge rad="112500"/>
          </a:effectLst>
        </p:spPr>
      </p:pic>
      <p:pic>
        <p:nvPicPr>
          <p:cNvPr id="12" name="Рисунок 11">
            <a:extLst>
              <a:ext uri="{FF2B5EF4-FFF2-40B4-BE49-F238E27FC236}">
                <a16:creationId xmlns:a16="http://schemas.microsoft.com/office/drawing/2014/main" id="{6605C263-D080-41A6-834B-56AF47B8ED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840" y="3394824"/>
            <a:ext cx="4113200" cy="3084900"/>
          </a:xfrm>
          <a:prstGeom prst="rect">
            <a:avLst/>
          </a:prstGeom>
          <a:ln>
            <a:noFill/>
          </a:ln>
          <a:effectLst>
            <a:softEdge rad="112500"/>
          </a:effectLst>
        </p:spPr>
      </p:pic>
    </p:spTree>
    <p:extLst>
      <p:ext uri="{BB962C8B-B14F-4D97-AF65-F5344CB8AC3E}">
        <p14:creationId xmlns:p14="http://schemas.microsoft.com/office/powerpoint/2010/main" val="21018764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65E319C-3873-4BA8-9BDF-7F5C3F9394BE}"/>
              </a:ext>
            </a:extLst>
          </p:cNvPr>
          <p:cNvSpPr txBox="1"/>
          <p:nvPr/>
        </p:nvSpPr>
        <p:spPr>
          <a:xfrm>
            <a:off x="246069" y="332656"/>
            <a:ext cx="7992888" cy="5509200"/>
          </a:xfrm>
          <a:prstGeom prst="rect">
            <a:avLst/>
          </a:prstGeom>
          <a:solidFill>
            <a:schemeClr val="accent5">
              <a:lumMod val="20000"/>
              <a:lumOff val="80000"/>
            </a:schemeClr>
          </a:solidFill>
        </p:spPr>
        <p:txBody>
          <a:bodyPr wrap="square">
            <a:spAutoFit/>
          </a:bodyPr>
          <a:lstStyle/>
          <a:p>
            <a:pPr algn="just"/>
            <a:r>
              <a:rPr lang="ru-RU" sz="2400" b="1" dirty="0" err="1">
                <a:solidFill>
                  <a:srgbClr val="7030A0"/>
                </a:solidFill>
                <a:latin typeface="Times New Roman" panose="02020603050405020304" pitchFamily="18" charset="0"/>
                <a:cs typeface="Times New Roman" panose="02020603050405020304" pitchFamily="18" charset="0"/>
              </a:rPr>
              <a:t>Тож</a:t>
            </a:r>
            <a:r>
              <a:rPr lang="ru-RU" sz="2400" b="1" dirty="0">
                <a:solidFill>
                  <a:srgbClr val="7030A0"/>
                </a:solidFill>
                <a:latin typeface="Times New Roman" panose="02020603050405020304" pitchFamily="18" charset="0"/>
                <a:cs typeface="Times New Roman" panose="02020603050405020304" pitchFamily="18" charset="0"/>
              </a:rPr>
              <a:t> за </a:t>
            </a:r>
            <a:r>
              <a:rPr lang="ru-RU" sz="2400" b="1" dirty="0" err="1">
                <a:solidFill>
                  <a:srgbClr val="7030A0"/>
                </a:solidFill>
                <a:latin typeface="Times New Roman" panose="02020603050405020304" pitchFamily="18" charset="0"/>
                <a:cs typeface="Times New Roman" panose="02020603050405020304" pitchFamily="18" charset="0"/>
              </a:rPr>
              <a:t>що</a:t>
            </a:r>
            <a:r>
              <a:rPr lang="ru-RU" sz="2400" b="1" dirty="0">
                <a:solidFill>
                  <a:srgbClr val="7030A0"/>
                </a:solidFill>
                <a:latin typeface="Times New Roman" panose="02020603050405020304" pitchFamily="18" charset="0"/>
                <a:cs typeface="Times New Roman" panose="02020603050405020304" pitchFamily="18" charset="0"/>
              </a:rPr>
              <a:t> </a:t>
            </a:r>
            <a:r>
              <a:rPr lang="ru-RU" sz="2400" b="1" dirty="0" err="1">
                <a:solidFill>
                  <a:srgbClr val="7030A0"/>
                </a:solidFill>
                <a:latin typeface="Times New Roman" panose="02020603050405020304" pitchFamily="18" charset="0"/>
                <a:cs typeface="Times New Roman" panose="02020603050405020304" pitchFamily="18" charset="0"/>
              </a:rPr>
              <a:t>відповідає</a:t>
            </a:r>
            <a:r>
              <a:rPr lang="ru-RU" sz="2400" b="1" dirty="0">
                <a:solidFill>
                  <a:srgbClr val="7030A0"/>
                </a:solidFill>
                <a:latin typeface="Times New Roman" panose="02020603050405020304" pitchFamily="18" charset="0"/>
                <a:cs typeface="Times New Roman" panose="02020603050405020304" pitchFamily="18" charset="0"/>
              </a:rPr>
              <a:t> </a:t>
            </a:r>
            <a:r>
              <a:rPr lang="ru-RU" sz="2400" b="1" dirty="0" err="1">
                <a:solidFill>
                  <a:srgbClr val="7030A0"/>
                </a:solidFill>
                <a:latin typeface="Times New Roman" panose="02020603050405020304" pitchFamily="18" charset="0"/>
                <a:cs typeface="Times New Roman" panose="02020603050405020304" pitchFamily="18" charset="0"/>
              </a:rPr>
              <a:t>дорослий</a:t>
            </a:r>
            <a:r>
              <a:rPr lang="ru-RU" sz="2400" b="1" dirty="0">
                <a:solidFill>
                  <a:srgbClr val="7030A0"/>
                </a:solidFill>
                <a:latin typeface="Times New Roman" panose="02020603050405020304" pitchFamily="18" charset="0"/>
                <a:cs typeface="Times New Roman" panose="02020603050405020304" pitchFamily="18" charset="0"/>
              </a:rPr>
              <a:t>, </a:t>
            </a:r>
            <a:r>
              <a:rPr lang="ru-RU" sz="2400" b="1" dirty="0" err="1">
                <a:solidFill>
                  <a:srgbClr val="7030A0"/>
                </a:solidFill>
                <a:latin typeface="Times New Roman" panose="02020603050405020304" pitchFamily="18" charset="0"/>
                <a:cs typeface="Times New Roman" panose="02020603050405020304" pitchFamily="18" charset="0"/>
              </a:rPr>
              <a:t>який</a:t>
            </a:r>
            <a:r>
              <a:rPr lang="ru-RU" sz="2400" b="1" dirty="0">
                <a:solidFill>
                  <a:srgbClr val="7030A0"/>
                </a:solidFill>
                <a:latin typeface="Times New Roman" panose="02020603050405020304" pitchFamily="18" charset="0"/>
                <a:cs typeface="Times New Roman" panose="02020603050405020304" pitchFamily="18" charset="0"/>
              </a:rPr>
              <a:t> </a:t>
            </a:r>
            <a:r>
              <a:rPr lang="ru-RU" sz="2400" b="1" dirty="0" err="1">
                <a:solidFill>
                  <a:srgbClr val="7030A0"/>
                </a:solidFill>
                <a:latin typeface="Times New Roman" panose="02020603050405020304" pitchFamily="18" charset="0"/>
                <a:cs typeface="Times New Roman" panose="02020603050405020304" pitchFamily="18" charset="0"/>
              </a:rPr>
              <a:t>грає</a:t>
            </a:r>
            <a:r>
              <a:rPr lang="ru-RU" sz="2400" b="1" dirty="0">
                <a:solidFill>
                  <a:srgbClr val="7030A0"/>
                </a:solidFill>
                <a:latin typeface="Times New Roman" panose="02020603050405020304" pitchFamily="18" charset="0"/>
                <a:cs typeface="Times New Roman" panose="02020603050405020304" pitchFamily="18" charset="0"/>
              </a:rPr>
              <a:t> або не </a:t>
            </a:r>
            <a:r>
              <a:rPr lang="ru-RU" sz="2400" b="1" dirty="0" err="1">
                <a:solidFill>
                  <a:srgbClr val="7030A0"/>
                </a:solidFill>
                <a:latin typeface="Times New Roman" panose="02020603050405020304" pitchFamily="18" charset="0"/>
                <a:cs typeface="Times New Roman" panose="02020603050405020304" pitchFamily="18" charset="0"/>
              </a:rPr>
              <a:t>грає</a:t>
            </a:r>
            <a:r>
              <a:rPr lang="ru-RU" sz="2400" b="1" dirty="0">
                <a:solidFill>
                  <a:srgbClr val="7030A0"/>
                </a:solidFill>
                <a:latin typeface="Times New Roman" panose="02020603050405020304" pitchFamily="18" charset="0"/>
                <a:cs typeface="Times New Roman" panose="02020603050405020304" pitchFamily="18" charset="0"/>
              </a:rPr>
              <a:t> з дитиною? </a:t>
            </a:r>
          </a:p>
          <a:p>
            <a:pPr algn="just"/>
            <a:r>
              <a:rPr lang="ru-RU" sz="2400" b="1" dirty="0" err="1">
                <a:solidFill>
                  <a:srgbClr val="7030A0"/>
                </a:solidFill>
                <a:latin typeface="Times New Roman" panose="02020603050405020304" pitchFamily="18" charset="0"/>
                <a:cs typeface="Times New Roman" panose="02020603050405020304" pitchFamily="18" charset="0"/>
              </a:rPr>
              <a:t>Насамперед</a:t>
            </a:r>
            <a:r>
              <a:rPr lang="ru-RU" sz="2400" b="1" dirty="0">
                <a:solidFill>
                  <a:srgbClr val="7030A0"/>
                </a:solidFill>
                <a:latin typeface="Times New Roman" panose="02020603050405020304" pitchFamily="18" charset="0"/>
                <a:cs typeface="Times New Roman" panose="02020603050405020304" pitchFamily="18" charset="0"/>
              </a:rPr>
              <a:t> це:</a:t>
            </a:r>
          </a:p>
          <a:p>
            <a:pPr algn="just"/>
            <a:r>
              <a:rPr lang="ru-RU"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активний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розвиток</a:t>
            </a:r>
            <a:r>
              <a:rPr lang="ru-RU" sz="2000" dirty="0">
                <a:latin typeface="Times New Roman" panose="02020603050405020304" pitchFamily="18" charset="0"/>
                <a:cs typeface="Times New Roman" panose="02020603050405020304" pitchFamily="18" charset="0"/>
              </a:rPr>
              <a:t> психічних процесів </a:t>
            </a:r>
            <a:r>
              <a:rPr lang="ru-RU" sz="2000" dirty="0" err="1">
                <a:latin typeface="Times New Roman" panose="02020603050405020304" pitchFamily="18" charset="0"/>
                <a:cs typeface="Times New Roman" panose="02020603050405020304" pitchFamily="18" charset="0"/>
              </a:rPr>
              <a:t>дитини</a:t>
            </a:r>
            <a:r>
              <a:rPr lang="ru-RU" sz="2000" dirty="0">
                <a:latin typeface="Times New Roman" panose="02020603050405020304" pitchFamily="18" charset="0"/>
                <a:cs typeface="Times New Roman" panose="02020603050405020304" pitchFamily="18" charset="0"/>
              </a:rPr>
              <a:t>;</a:t>
            </a:r>
          </a:p>
          <a:p>
            <a:pPr algn="just"/>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пробудження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її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потенційних</a:t>
            </a:r>
            <a:r>
              <a:rPr lang="ru-RU" sz="2000" dirty="0">
                <a:latin typeface="Times New Roman" panose="02020603050405020304" pitchFamily="18" charset="0"/>
                <a:cs typeface="Times New Roman" panose="02020603050405020304" pitchFamily="18" charset="0"/>
              </a:rPr>
              <a:t> сил та </a:t>
            </a:r>
            <a:r>
              <a:rPr lang="ru-RU" sz="2000" dirty="0" err="1">
                <a:latin typeface="Times New Roman" panose="02020603050405020304" pitchFamily="18" charset="0"/>
                <a:cs typeface="Times New Roman" panose="02020603050405020304" pitchFamily="18" charset="0"/>
              </a:rPr>
              <a:t>можливостей</a:t>
            </a:r>
            <a:r>
              <a:rPr lang="ru-RU" sz="2000" dirty="0">
                <a:latin typeface="Times New Roman" panose="02020603050405020304" pitchFamily="18" charset="0"/>
                <a:cs typeface="Times New Roman" panose="02020603050405020304" pitchFamily="18" charset="0"/>
              </a:rPr>
              <a:t>;</a:t>
            </a:r>
          </a:p>
          <a:p>
            <a:pPr algn="just"/>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розвиток</a:t>
            </a:r>
            <a:r>
              <a:rPr lang="ru-RU" sz="2000" dirty="0">
                <a:latin typeface="Times New Roman" panose="02020603050405020304" pitchFamily="18" charset="0"/>
                <a:cs typeface="Times New Roman" panose="02020603050405020304" pitchFamily="18" charset="0"/>
              </a:rPr>
              <a:t> здібностей;</a:t>
            </a:r>
          </a:p>
          <a:p>
            <a:pPr algn="just"/>
            <a:r>
              <a:rPr lang="ru-RU" sz="2000" dirty="0">
                <a:latin typeface="Times New Roman" panose="02020603050405020304" pitchFamily="18" charset="0"/>
                <a:cs typeface="Times New Roman" panose="02020603050405020304" pitchFamily="18" charset="0"/>
              </a:rPr>
              <a:t>♦	пізнавальний </a:t>
            </a:r>
            <a:r>
              <a:rPr lang="ru-RU" sz="2000" dirty="0" err="1">
                <a:latin typeface="Times New Roman" panose="02020603050405020304" pitchFamily="18" charset="0"/>
                <a:cs typeface="Times New Roman" panose="02020603050405020304" pitchFamily="18" charset="0"/>
              </a:rPr>
              <a:t>розвиток</a:t>
            </a:r>
            <a:r>
              <a:rPr lang="ru-RU" sz="2000" dirty="0">
                <a:latin typeface="Times New Roman" panose="02020603050405020304" pitchFamily="18" charset="0"/>
                <a:cs typeface="Times New Roman" panose="02020603050405020304" pitchFamily="18" charset="0"/>
              </a:rPr>
              <a:t>;</a:t>
            </a:r>
          </a:p>
          <a:p>
            <a:pPr algn="just"/>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комунікація</a:t>
            </a:r>
            <a:r>
              <a:rPr lang="ru-RU" sz="2000" dirty="0">
                <a:latin typeface="Times New Roman" panose="02020603050405020304" pitchFamily="18" charset="0"/>
                <a:cs typeface="Times New Roman" panose="02020603050405020304" pitchFamily="18" charset="0"/>
              </a:rPr>
              <a:t> з </a:t>
            </a:r>
            <a:r>
              <a:rPr lang="ru-RU" sz="2000" dirty="0" err="1">
                <a:latin typeface="Times New Roman" panose="02020603050405020304" pitchFamily="18" charset="0"/>
                <a:cs typeface="Times New Roman" panose="02020603050405020304" pitchFamily="18" charset="0"/>
              </a:rPr>
              <a:t>оточенням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соціальним</a:t>
            </a:r>
            <a:r>
              <a:rPr lang="ru-RU" sz="2000" dirty="0">
                <a:latin typeface="Times New Roman" panose="02020603050405020304" pitchFamily="18" charset="0"/>
                <a:cs typeface="Times New Roman" panose="02020603050405020304" pitchFamily="18" charset="0"/>
              </a:rPr>
              <a:t> та </a:t>
            </a:r>
            <a:r>
              <a:rPr lang="ru-RU" sz="2000" dirty="0" err="1">
                <a:latin typeface="Times New Roman" panose="02020603050405020304" pitchFamily="18" charset="0"/>
                <a:cs typeface="Times New Roman" panose="02020603050405020304" pitchFamily="18" charset="0"/>
              </a:rPr>
              <a:t>предметним</a:t>
            </a:r>
            <a:r>
              <a:rPr lang="ru-RU" sz="2000" dirty="0">
                <a:latin typeface="Times New Roman" panose="02020603050405020304" pitchFamily="18" charset="0"/>
                <a:cs typeface="Times New Roman" panose="02020603050405020304" pitchFamily="18" charset="0"/>
              </a:rPr>
              <a:t>);</a:t>
            </a:r>
          </a:p>
          <a:p>
            <a:pPr algn="just"/>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формування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унікальних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людських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якостей</a:t>
            </a:r>
            <a:r>
              <a:rPr lang="ru-RU" sz="2000" dirty="0">
                <a:latin typeface="Times New Roman" panose="02020603050405020304" pitchFamily="18" charset="0"/>
                <a:cs typeface="Times New Roman" panose="02020603050405020304" pitchFamily="18" charset="0"/>
              </a:rPr>
              <a:t>;</a:t>
            </a:r>
          </a:p>
          <a:p>
            <a:pPr algn="just"/>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розвиток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передумов</a:t>
            </a:r>
            <a:r>
              <a:rPr lang="ru-RU" sz="2000" dirty="0">
                <a:latin typeface="Times New Roman" panose="02020603050405020304" pitchFamily="18" charset="0"/>
                <a:cs typeface="Times New Roman" panose="02020603050405020304" pitchFamily="18" charset="0"/>
              </a:rPr>
              <a:t> для </a:t>
            </a:r>
            <a:r>
              <a:rPr lang="ru-RU" sz="2000" dirty="0" err="1">
                <a:latin typeface="Times New Roman" panose="02020603050405020304" pitchFamily="18" charset="0"/>
                <a:cs typeface="Times New Roman" panose="02020603050405020304" pitchFamily="18" charset="0"/>
              </a:rPr>
              <a:t>формування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провідної</a:t>
            </a:r>
            <a:r>
              <a:rPr lang="ru-RU" sz="2000" dirty="0">
                <a:latin typeface="Times New Roman" panose="02020603050405020304" pitchFamily="18" charset="0"/>
                <a:cs typeface="Times New Roman" panose="02020603050405020304" pitchFamily="18" charset="0"/>
              </a:rPr>
              <a:t> діяльності </a:t>
            </a:r>
            <a:r>
              <a:rPr lang="ru-RU" sz="2000" dirty="0" err="1">
                <a:latin typeface="Times New Roman" panose="02020603050405020304" pitchFamily="18" charset="0"/>
                <a:cs typeface="Times New Roman" panose="02020603050405020304" pitchFamily="18" charset="0"/>
              </a:rPr>
              <a:t>наступного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вікового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періоду</a:t>
            </a:r>
            <a:r>
              <a:rPr lang="ru-RU" sz="2000" dirty="0">
                <a:latin typeface="Times New Roman" panose="02020603050405020304" pitchFamily="18" charset="0"/>
                <a:cs typeface="Times New Roman" panose="02020603050405020304" pitchFamily="18" charset="0"/>
              </a:rPr>
              <a:t>.</a:t>
            </a:r>
          </a:p>
          <a:p>
            <a:pPr algn="just"/>
            <a:endParaRPr lang="uk-UA" sz="2000" dirty="0">
              <a:solidFill>
                <a:srgbClr val="000000"/>
              </a:solidFill>
              <a:effectLst/>
              <a:latin typeface="Times New Roman" panose="02020603050405020304" pitchFamily="18" charset="0"/>
              <a:ea typeface="Arial Unicode MS"/>
            </a:endParaRPr>
          </a:p>
          <a:p>
            <a:pPr algn="just"/>
            <a:endParaRPr lang="uk-UA" sz="2000" dirty="0">
              <a:solidFill>
                <a:srgbClr val="000000"/>
              </a:solidFill>
              <a:latin typeface="Times New Roman" panose="02020603050405020304" pitchFamily="18" charset="0"/>
              <a:ea typeface="Arial Unicode MS"/>
            </a:endParaRPr>
          </a:p>
          <a:p>
            <a:pPr algn="just"/>
            <a:r>
              <a:rPr lang="uk-UA" sz="2000" b="1" i="1" dirty="0">
                <a:solidFill>
                  <a:srgbClr val="000000"/>
                </a:solidFill>
                <a:effectLst/>
                <a:latin typeface="Times New Roman" panose="02020603050405020304" pitchFamily="18" charset="0"/>
                <a:ea typeface="Arial Unicode MS"/>
              </a:rPr>
              <a:t>Цей перелік виразно ілюструє </a:t>
            </a:r>
          </a:p>
          <a:p>
            <a:pPr algn="just"/>
            <a:r>
              <a:rPr lang="uk-UA" sz="2000" b="1" i="1" dirty="0">
                <a:solidFill>
                  <a:srgbClr val="000000"/>
                </a:solidFill>
                <a:effectLst/>
                <a:latin typeface="Times New Roman" panose="02020603050405020304" pitchFamily="18" charset="0"/>
                <a:ea typeface="Arial Unicode MS"/>
              </a:rPr>
              <a:t>масштабність впливу якісної гри</a:t>
            </a:r>
          </a:p>
          <a:p>
            <a:pPr algn="just"/>
            <a:r>
              <a:rPr lang="uk-UA" sz="2000" b="1" i="1" dirty="0">
                <a:solidFill>
                  <a:srgbClr val="000000"/>
                </a:solidFill>
                <a:effectLst/>
                <a:latin typeface="Times New Roman" panose="02020603050405020304" pitchFamily="18" charset="0"/>
                <a:ea typeface="Arial Unicode MS"/>
              </a:rPr>
              <a:t> на подальший </a:t>
            </a:r>
          </a:p>
          <a:p>
            <a:pPr algn="just"/>
            <a:r>
              <a:rPr lang="uk-UA" sz="2000" b="1" i="1" dirty="0">
                <a:solidFill>
                  <a:srgbClr val="000000"/>
                </a:solidFill>
                <a:effectLst/>
                <a:latin typeface="Times New Roman" panose="02020603050405020304" pitchFamily="18" charset="0"/>
                <a:ea typeface="Arial Unicode MS"/>
              </a:rPr>
              <a:t>особистісний розвиток дитини</a:t>
            </a:r>
            <a:endParaRPr lang="ru-RU" sz="2000" b="1" i="1" dirty="0">
              <a:latin typeface="Times New Roman" panose="02020603050405020304" pitchFamily="18" charset="0"/>
              <a:cs typeface="Times New Roman" panose="02020603050405020304" pitchFamily="18" charset="0"/>
            </a:endParaRPr>
          </a:p>
        </p:txBody>
      </p:sp>
      <p:pic>
        <p:nvPicPr>
          <p:cNvPr id="2" name="Рисунок 1">
            <a:extLst>
              <a:ext uri="{FF2B5EF4-FFF2-40B4-BE49-F238E27FC236}">
                <a16:creationId xmlns:a16="http://schemas.microsoft.com/office/drawing/2014/main" id="{B7B1A2D6-DB92-497C-9744-F9C113A2D644}"/>
              </a:ext>
            </a:extLst>
          </p:cNvPr>
          <p:cNvPicPr>
            <a:picLocks noChangeAspect="1"/>
          </p:cNvPicPr>
          <p:nvPr/>
        </p:nvPicPr>
        <p:blipFill>
          <a:blip r:embed="rId2"/>
          <a:stretch>
            <a:fillRect/>
          </a:stretch>
        </p:blipFill>
        <p:spPr>
          <a:xfrm>
            <a:off x="4901488" y="4138677"/>
            <a:ext cx="3683240" cy="2759516"/>
          </a:xfrm>
          <a:prstGeom prst="rect">
            <a:avLst/>
          </a:prstGeom>
          <a:ln>
            <a:noFill/>
          </a:ln>
          <a:effectLst>
            <a:softEdge rad="112500"/>
          </a:effectLst>
        </p:spPr>
      </p:pic>
    </p:spTree>
    <p:extLst>
      <p:ext uri="{BB962C8B-B14F-4D97-AF65-F5344CB8AC3E}">
        <p14:creationId xmlns:p14="http://schemas.microsoft.com/office/powerpoint/2010/main" val="13058492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BE7246E-C0A7-4591-B3E2-D1853179BBEF}"/>
              </a:ext>
            </a:extLst>
          </p:cNvPr>
          <p:cNvSpPr txBox="1"/>
          <p:nvPr/>
        </p:nvSpPr>
        <p:spPr>
          <a:xfrm>
            <a:off x="179512" y="404664"/>
            <a:ext cx="8964488" cy="6586418"/>
          </a:xfrm>
          <a:prstGeom prst="rect">
            <a:avLst/>
          </a:prstGeom>
          <a:solidFill>
            <a:schemeClr val="accent4">
              <a:lumMod val="40000"/>
              <a:lumOff val="60000"/>
            </a:schemeClr>
          </a:solidFill>
        </p:spPr>
        <p:txBody>
          <a:bodyPr wrap="square">
            <a:sp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Орієнтовні форми, методи, засоби освітньої діяльності:</a:t>
            </a:r>
          </a:p>
          <a:p>
            <a:pPr indent="165100" algn="just">
              <a:lnSpc>
                <a:spcPts val="1225"/>
              </a:lnSpc>
              <a:spcBef>
                <a:spcPts val="600"/>
              </a:spcBef>
              <a:tabLst>
                <a:tab pos="321310" algn="l"/>
              </a:tabLst>
            </a:pPr>
            <a:endParaRPr lang="uk-UA" sz="1800" dirty="0">
              <a:solidFill>
                <a:srgbClr val="7030A0"/>
              </a:solidFill>
              <a:effectLst/>
              <a:latin typeface="Times New Roman" panose="02020603050405020304" pitchFamily="18" charset="0"/>
              <a:ea typeface="Microsoft Sans Serif" panose="020B0604020202020204" pitchFamily="34" charset="0"/>
            </a:endParaRPr>
          </a:p>
          <a:p>
            <a:pPr indent="165100" algn="just">
              <a:lnSpc>
                <a:spcPts val="1225"/>
              </a:lnSpc>
              <a:spcBef>
                <a:spcPts val="600"/>
              </a:spcBef>
              <a:tabLst>
                <a:tab pos="321310" algn="l"/>
              </a:tabLst>
            </a:pPr>
            <a:r>
              <a:rPr lang="uk-UA" sz="1800" dirty="0">
                <a:solidFill>
                  <a:srgbClr val="000000"/>
                </a:solidFill>
                <a:effectLst/>
                <a:latin typeface="Times New Roman" panose="02020603050405020304" pitchFamily="18" charset="0"/>
                <a:ea typeface="Microsoft Sans Serif" panose="020B0604020202020204" pitchFamily="34" charset="0"/>
              </a:rPr>
              <a:t>  </a:t>
            </a:r>
            <a:r>
              <a:rPr lang="uk-UA" sz="1800" b="1" i="1" dirty="0" err="1">
                <a:solidFill>
                  <a:srgbClr val="000000"/>
                </a:solidFill>
                <a:effectLst/>
                <a:latin typeface="Times New Roman" panose="02020603050405020304" pitchFamily="18" charset="0"/>
                <a:ea typeface="Microsoft Sans Serif" panose="020B0604020202020204" pitchFamily="34" charset="0"/>
              </a:rPr>
              <a:t>артігри</a:t>
            </a:r>
            <a:r>
              <a:rPr lang="uk-UA" sz="1800" b="1" i="1" dirty="0">
                <a:solidFill>
                  <a:srgbClr val="000000"/>
                </a:solidFill>
                <a:effectLst/>
                <a:latin typeface="Times New Roman" panose="02020603050405020304" pitchFamily="18" charset="0"/>
                <a:ea typeface="Microsoft Sans Serif" panose="020B0604020202020204" pitchFamily="34" charset="0"/>
              </a:rPr>
              <a:t>;</a:t>
            </a:r>
          </a:p>
          <a:p>
            <a:pPr indent="165100" algn="just">
              <a:lnSpc>
                <a:spcPts val="1225"/>
              </a:lnSpc>
              <a:spcBef>
                <a:spcPts val="600"/>
              </a:spcBef>
              <a:tabLst>
                <a:tab pos="321310" algn="l"/>
              </a:tabLst>
            </a:pPr>
            <a:endParaRPr lang="ru-RU" sz="1800" b="1" i="1" dirty="0">
              <a:effectLst/>
              <a:latin typeface="Microsoft Sans Serif" panose="020B0604020202020204" pitchFamily="34" charset="0"/>
              <a:ea typeface="Microsoft Sans Serif" panose="020B0604020202020204" pitchFamily="34" charset="0"/>
            </a:endParaRPr>
          </a:p>
          <a:p>
            <a:pPr indent="165100" algn="just">
              <a:lnSpc>
                <a:spcPts val="1225"/>
              </a:lnSpc>
              <a:spcBef>
                <a:spcPts val="600"/>
              </a:spcBef>
              <a:tabLst>
                <a:tab pos="321310" algn="l"/>
              </a:tabLst>
            </a:pPr>
            <a:r>
              <a:rPr lang="uk-UA" sz="1800" b="1" i="1" dirty="0">
                <a:solidFill>
                  <a:srgbClr val="000000"/>
                </a:solidFill>
                <a:effectLst/>
                <a:latin typeface="Times New Roman" panose="02020603050405020304" pitchFamily="18" charset="0"/>
                <a:ea typeface="Times New Roman" panose="02020603050405020304" pitchFamily="18" charset="0"/>
              </a:rPr>
              <a:t>  імпровізації;</a:t>
            </a:r>
          </a:p>
          <a:p>
            <a:r>
              <a:rPr lang="uk-UA" sz="1800" b="1" i="1" dirty="0">
                <a:solidFill>
                  <a:srgbClr val="000000"/>
                </a:solidFill>
                <a:effectLst/>
                <a:latin typeface="Times New Roman" panose="02020603050405020304" pitchFamily="18" charset="0"/>
                <a:ea typeface="Times New Roman" panose="02020603050405020304" pitchFamily="18" charset="0"/>
              </a:rPr>
              <a:t> індивідуальні ігрові завдання;</a:t>
            </a:r>
          </a:p>
          <a:p>
            <a:endParaRPr lang="ru-RU" sz="1800" b="1" i="1" dirty="0">
              <a:solidFill>
                <a:srgbClr val="000000"/>
              </a:solidFill>
              <a:effectLst/>
              <a:latin typeface="Arial Unicode MS"/>
            </a:endParaRPr>
          </a:p>
          <a:p>
            <a:r>
              <a:rPr lang="uk-UA" sz="1800" b="1" i="1" dirty="0">
                <a:solidFill>
                  <a:srgbClr val="000000"/>
                </a:solidFill>
                <a:effectLst/>
                <a:latin typeface="Times New Roman" panose="02020603050405020304" pitchFamily="18" charset="0"/>
                <a:ea typeface="Times New Roman" panose="02020603050405020304" pitchFamily="18" charset="0"/>
              </a:rPr>
              <a:t>    колективне складання сюжетів ігор;</a:t>
            </a:r>
            <a:endParaRPr lang="ru-RU" sz="1800" b="1" i="1" dirty="0">
              <a:solidFill>
                <a:srgbClr val="000000"/>
              </a:solidFill>
              <a:effectLst/>
              <a:latin typeface="Arial Unicode MS"/>
            </a:endParaRPr>
          </a:p>
          <a:p>
            <a:r>
              <a:rPr lang="uk-UA" sz="1800" b="1" i="1" dirty="0">
                <a:solidFill>
                  <a:srgbClr val="000000"/>
                </a:solidFill>
                <a:effectLst/>
                <a:latin typeface="Times New Roman" panose="02020603050405020304" pitchFamily="18" charset="0"/>
                <a:ea typeface="Times New Roman" panose="02020603050405020304" pitchFamily="18" charset="0"/>
              </a:rPr>
              <a:t>    конструювання - створення ігрового поля;</a:t>
            </a:r>
          </a:p>
          <a:p>
            <a:endParaRPr lang="ru-RU" sz="1800" b="1" i="1" dirty="0">
              <a:solidFill>
                <a:srgbClr val="000000"/>
              </a:solidFill>
              <a:effectLst/>
              <a:latin typeface="Arial Unicode MS"/>
            </a:endParaRPr>
          </a:p>
          <a:p>
            <a:r>
              <a:rPr lang="uk-UA" sz="1800" b="1" i="1" dirty="0">
                <a:solidFill>
                  <a:srgbClr val="000000"/>
                </a:solidFill>
                <a:effectLst/>
                <a:latin typeface="Times New Roman" panose="02020603050405020304" pitchFamily="18" charset="0"/>
                <a:ea typeface="Times New Roman" panose="02020603050405020304" pitchFamily="18" charset="0"/>
              </a:rPr>
              <a:t>    придумування ігрових творчих сюжетів із ху­дожнім матеріалом;</a:t>
            </a:r>
            <a:endParaRPr lang="ru-RU" sz="1800" b="1" i="1" dirty="0">
              <a:solidFill>
                <a:srgbClr val="000000"/>
              </a:solidFill>
              <a:effectLst/>
              <a:latin typeface="Arial Unicode MS"/>
            </a:endParaRPr>
          </a:p>
          <a:p>
            <a:r>
              <a:rPr lang="uk-UA" sz="1800" b="1" i="1" dirty="0">
                <a:solidFill>
                  <a:srgbClr val="000000"/>
                </a:solidFill>
                <a:effectLst/>
                <a:latin typeface="Times New Roman" panose="02020603050405020304" pitchFamily="18" charset="0"/>
                <a:ea typeface="Times New Roman" panose="02020603050405020304" pitchFamily="18" charset="0"/>
              </a:rPr>
              <a:t>    проблемні ситуації;</a:t>
            </a:r>
            <a:endParaRPr lang="ru-RU" sz="1800" b="1" i="1" dirty="0">
              <a:solidFill>
                <a:srgbClr val="000000"/>
              </a:solidFill>
              <a:effectLst/>
              <a:latin typeface="Arial Unicode MS"/>
            </a:endParaRPr>
          </a:p>
          <a:p>
            <a:r>
              <a:rPr lang="uk-UA" sz="1800" b="1" i="1" dirty="0">
                <a:solidFill>
                  <a:srgbClr val="000000"/>
                </a:solidFill>
                <a:effectLst/>
                <a:latin typeface="Times New Roman" panose="02020603050405020304" pitchFamily="18" charset="0"/>
                <a:ea typeface="Times New Roman" panose="02020603050405020304" pitchFamily="18" charset="0"/>
              </a:rPr>
              <a:t>    </a:t>
            </a:r>
          </a:p>
          <a:p>
            <a:r>
              <a:rPr lang="uk-UA" sz="1800" b="1" i="1" dirty="0">
                <a:solidFill>
                  <a:srgbClr val="000000"/>
                </a:solidFill>
                <a:effectLst/>
                <a:latin typeface="Times New Roman" panose="02020603050405020304" pitchFamily="18" charset="0"/>
                <a:ea typeface="Times New Roman" panose="02020603050405020304" pitchFamily="18" charset="0"/>
              </a:rPr>
              <a:t>ранкові зустрічі;</a:t>
            </a:r>
            <a:endParaRPr lang="ru-RU" sz="1800" b="1" i="1" dirty="0">
              <a:solidFill>
                <a:srgbClr val="000000"/>
              </a:solidFill>
              <a:effectLst/>
              <a:latin typeface="Arial Unicode MS"/>
            </a:endParaRPr>
          </a:p>
          <a:p>
            <a:r>
              <a:rPr lang="uk-UA" sz="1800" b="1" i="1" dirty="0">
                <a:solidFill>
                  <a:srgbClr val="000000"/>
                </a:solidFill>
                <a:effectLst/>
                <a:latin typeface="Times New Roman" panose="02020603050405020304" pitchFamily="18" charset="0"/>
                <a:ea typeface="Times New Roman" panose="02020603050405020304" pitchFamily="18" charset="0"/>
              </a:rPr>
              <a:t>    рольові діалоги;</a:t>
            </a:r>
            <a:endParaRPr lang="ru-RU" sz="1800" b="1" i="1" dirty="0">
              <a:solidFill>
                <a:srgbClr val="000000"/>
              </a:solidFill>
              <a:effectLst/>
              <a:latin typeface="Arial Unicode MS"/>
            </a:endParaRPr>
          </a:p>
          <a:p>
            <a:r>
              <a:rPr lang="uk-UA" sz="1800" b="1" i="1" dirty="0">
                <a:solidFill>
                  <a:srgbClr val="000000"/>
                </a:solidFill>
                <a:effectLst/>
                <a:latin typeface="Times New Roman" panose="02020603050405020304" pitchFamily="18" charset="0"/>
                <a:ea typeface="Times New Roman" panose="02020603050405020304" pitchFamily="18" charset="0"/>
              </a:rPr>
              <a:t>    </a:t>
            </a:r>
          </a:p>
          <a:p>
            <a:r>
              <a:rPr lang="uk-UA" sz="1800" b="1" i="1" dirty="0">
                <a:solidFill>
                  <a:srgbClr val="000000"/>
                </a:solidFill>
                <a:effectLst/>
                <a:latin typeface="Times New Roman" panose="02020603050405020304" pitchFamily="18" charset="0"/>
                <a:ea typeface="Times New Roman" panose="02020603050405020304" pitchFamily="18" charset="0"/>
              </a:rPr>
              <a:t>уявні ігрові ситуації;</a:t>
            </a:r>
            <a:endParaRPr lang="ru-RU" sz="1800" b="1" i="1" dirty="0">
              <a:solidFill>
                <a:srgbClr val="000000"/>
              </a:solidFill>
              <a:effectLst/>
              <a:latin typeface="Arial Unicode MS"/>
            </a:endParaRPr>
          </a:p>
          <a:p>
            <a:r>
              <a:rPr lang="uk-UA" sz="1800" b="1" i="1" dirty="0">
                <a:solidFill>
                  <a:srgbClr val="000000"/>
                </a:solidFill>
                <a:effectLst/>
                <a:latin typeface="Times New Roman" panose="02020603050405020304" pitchFamily="18" charset="0"/>
                <a:ea typeface="Times New Roman" panose="02020603050405020304" pitchFamily="18" charset="0"/>
              </a:rPr>
              <a:t>    ігрова лотерея;</a:t>
            </a:r>
            <a:endParaRPr lang="ru-RU" sz="1800" b="1" i="1" dirty="0">
              <a:solidFill>
                <a:srgbClr val="000000"/>
              </a:solidFill>
              <a:effectLst/>
              <a:latin typeface="Arial Unicode MS"/>
            </a:endParaRPr>
          </a:p>
          <a:p>
            <a:r>
              <a:rPr lang="uk-UA" sz="1800" dirty="0">
                <a:solidFill>
                  <a:srgbClr val="000000"/>
                </a:solidFill>
                <a:effectLst/>
                <a:latin typeface="Times New Roman" panose="02020603050405020304" pitchFamily="18" charset="0"/>
                <a:ea typeface="Times New Roman" panose="02020603050405020304" pitchFamily="18" charset="0"/>
              </a:rPr>
              <a:t> </a:t>
            </a:r>
          </a:p>
          <a:p>
            <a:r>
              <a:rPr lang="uk-UA" b="1" i="1" dirty="0">
                <a:solidFill>
                  <a:srgbClr val="000000"/>
                </a:solidFill>
                <a:latin typeface="Times New Roman" panose="02020603050405020304" pitchFamily="18" charset="0"/>
                <a:ea typeface="Times New Roman" panose="02020603050405020304" pitchFamily="18" charset="0"/>
              </a:rPr>
              <a:t>д</a:t>
            </a:r>
            <a:r>
              <a:rPr lang="uk-UA" sz="1800" b="1" i="1" dirty="0">
                <a:solidFill>
                  <a:srgbClr val="000000"/>
                </a:solidFill>
                <a:effectLst/>
                <a:latin typeface="Times New Roman" panose="02020603050405020304" pitchFamily="18" charset="0"/>
                <a:ea typeface="Times New Roman" panose="02020603050405020304" pitchFamily="18" charset="0"/>
              </a:rPr>
              <a:t>ень без іграшок;   </a:t>
            </a:r>
            <a:endParaRPr lang="uk-UA" b="1" i="1" dirty="0">
              <a:solidFill>
                <a:srgbClr val="000000"/>
              </a:solidFill>
              <a:latin typeface="Times New Roman" panose="02020603050405020304" pitchFamily="18" charset="0"/>
              <a:ea typeface="Times New Roman" panose="02020603050405020304" pitchFamily="18" charset="0"/>
            </a:endParaRPr>
          </a:p>
          <a:p>
            <a:r>
              <a:rPr lang="uk-UA" sz="1800" b="1" i="1" dirty="0">
                <a:solidFill>
                  <a:srgbClr val="000000"/>
                </a:solidFill>
                <a:effectLst/>
                <a:latin typeface="Times New Roman" panose="02020603050405020304" pitchFamily="18" charset="0"/>
                <a:ea typeface="Times New Roman" panose="02020603050405020304" pitchFamily="18" charset="0"/>
              </a:rPr>
              <a:t>день професій.</a:t>
            </a:r>
            <a:endParaRPr lang="ru-RU" b="1" i="1" dirty="0"/>
          </a:p>
          <a:p>
            <a:endParaRPr lang="ru-RU" dirty="0"/>
          </a:p>
        </p:txBody>
      </p:sp>
    </p:spTree>
    <p:extLst>
      <p:ext uri="{BB962C8B-B14F-4D97-AF65-F5344CB8AC3E}">
        <p14:creationId xmlns:p14="http://schemas.microsoft.com/office/powerpoint/2010/main" val="142470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027960-E1F3-4D18-AC71-4900213E11DF}"/>
              </a:ext>
            </a:extLst>
          </p:cNvPr>
          <p:cNvSpPr txBox="1"/>
          <p:nvPr/>
        </p:nvSpPr>
        <p:spPr>
          <a:xfrm>
            <a:off x="251520" y="526748"/>
            <a:ext cx="7128792" cy="4924425"/>
          </a:xfrm>
          <a:prstGeom prst="rect">
            <a:avLst/>
          </a:prstGeom>
          <a:solidFill>
            <a:schemeClr val="accent4">
              <a:lumMod val="40000"/>
              <a:lumOff val="60000"/>
            </a:schemeClr>
          </a:solidFill>
        </p:spPr>
        <p:txBody>
          <a:bodyPr wrap="square">
            <a:spAutoFit/>
          </a:bodyPr>
          <a:lstStyle/>
          <a:p>
            <a:pPr algn="just"/>
            <a:r>
              <a:rPr lang="uk-UA" sz="3200" b="1" dirty="0">
                <a:solidFill>
                  <a:srgbClr val="7030A0"/>
                </a:solidFill>
                <a:effectLst/>
                <a:latin typeface="Times New Roman" panose="02020603050405020304" pitchFamily="18" charset="0"/>
                <a:ea typeface="Arial Unicode MS"/>
              </a:rPr>
              <a:t>Ігровий процес </a:t>
            </a:r>
            <a:r>
              <a:rPr lang="uk-UA" sz="2400" dirty="0">
                <a:solidFill>
                  <a:srgbClr val="000000"/>
                </a:solidFill>
                <a:effectLst/>
                <a:latin typeface="Times New Roman" panose="02020603050405020304" pitchFamily="18" charset="0"/>
                <a:ea typeface="Arial Unicode MS"/>
              </a:rPr>
              <a:t>як зона найближчого розвитку дитини вимагає збагаченого ігрового середовища і педагогічного супроводу дорослих.</a:t>
            </a:r>
            <a:r>
              <a:rPr lang="uk-UA" sz="2400" dirty="0">
                <a:solidFill>
                  <a:srgbClr val="000000"/>
                </a:solidFill>
                <a:effectLst/>
                <a:latin typeface="Times New Roman" panose="02020603050405020304" pitchFamily="18" charset="0"/>
                <a:ea typeface="Microsoft Sans Serif" panose="020B0604020202020204" pitchFamily="34" charset="0"/>
              </a:rPr>
              <a:t> </a:t>
            </a:r>
          </a:p>
          <a:p>
            <a:pPr algn="just"/>
            <a:r>
              <a:rPr lang="uk-UA" sz="2400" dirty="0">
                <a:solidFill>
                  <a:srgbClr val="000000"/>
                </a:solidFill>
                <a:effectLst/>
                <a:latin typeface="Times New Roman" panose="02020603050405020304" pitchFamily="18" charset="0"/>
                <a:ea typeface="Microsoft Sans Serif" panose="020B0604020202020204" pitchFamily="34" charset="0"/>
              </a:rPr>
              <a:t>Гра відіграє ключову роль у житті дитини дошкільного віку </a:t>
            </a:r>
          </a:p>
          <a:p>
            <a:pPr algn="just"/>
            <a:r>
              <a:rPr lang="uk-UA" sz="2400" dirty="0">
                <a:solidFill>
                  <a:srgbClr val="000000"/>
                </a:solidFill>
                <a:effectLst/>
                <a:latin typeface="Times New Roman" panose="02020603050405020304" pitchFamily="18" charset="0"/>
                <a:ea typeface="Microsoft Sans Serif" panose="020B0604020202020204" pitchFamily="34" charset="0"/>
              </a:rPr>
              <a:t>і необхідно визнати самоцінність</a:t>
            </a:r>
          </a:p>
          <a:p>
            <a:pPr algn="just"/>
            <a:r>
              <a:rPr lang="uk-UA" sz="2400" dirty="0">
                <a:solidFill>
                  <a:srgbClr val="000000"/>
                </a:solidFill>
                <a:effectLst/>
                <a:latin typeface="Times New Roman" panose="02020603050405020304" pitchFamily="18" charset="0"/>
                <a:ea typeface="Microsoft Sans Serif" panose="020B0604020202020204" pitchFamily="34" charset="0"/>
              </a:rPr>
              <a:t> вільної гри </a:t>
            </a:r>
          </a:p>
          <a:p>
            <a:pPr algn="just"/>
            <a:r>
              <a:rPr lang="uk-UA" sz="2400" dirty="0">
                <a:solidFill>
                  <a:srgbClr val="000000"/>
                </a:solidFill>
                <a:effectLst/>
                <a:latin typeface="Times New Roman" panose="02020603050405020304" pitchFamily="18" charset="0"/>
                <a:ea typeface="Microsoft Sans Serif" panose="020B0604020202020204" pitchFamily="34" charset="0"/>
              </a:rPr>
              <a:t>дитини в </a:t>
            </a:r>
          </a:p>
          <a:p>
            <a:pPr algn="just"/>
            <a:r>
              <a:rPr lang="uk-UA" sz="2400" dirty="0">
                <a:solidFill>
                  <a:srgbClr val="000000"/>
                </a:solidFill>
                <a:effectLst/>
                <a:latin typeface="Times New Roman" panose="02020603050405020304" pitchFamily="18" charset="0"/>
                <a:ea typeface="Microsoft Sans Serif" panose="020B0604020202020204" pitchFamily="34" charset="0"/>
              </a:rPr>
              <a:t>освітньому </a:t>
            </a:r>
          </a:p>
          <a:p>
            <a:pPr algn="just"/>
            <a:r>
              <a:rPr lang="uk-UA" sz="2400" dirty="0">
                <a:solidFill>
                  <a:srgbClr val="000000"/>
                </a:solidFill>
                <a:effectLst/>
                <a:latin typeface="Times New Roman" panose="02020603050405020304" pitchFamily="18" charset="0"/>
                <a:ea typeface="Microsoft Sans Serif" panose="020B0604020202020204" pitchFamily="34" charset="0"/>
              </a:rPr>
              <a:t>процесі </a:t>
            </a:r>
          </a:p>
          <a:p>
            <a:pPr algn="just"/>
            <a:r>
              <a:rPr lang="uk-UA" sz="2400" dirty="0">
                <a:solidFill>
                  <a:srgbClr val="000000"/>
                </a:solidFill>
                <a:effectLst/>
                <a:latin typeface="Times New Roman" panose="02020603050405020304" pitchFamily="18" charset="0"/>
                <a:ea typeface="Microsoft Sans Serif" panose="020B0604020202020204" pitchFamily="34" charset="0"/>
              </a:rPr>
              <a:t>закладу </a:t>
            </a:r>
          </a:p>
          <a:p>
            <a:pPr algn="just"/>
            <a:r>
              <a:rPr lang="uk-UA" sz="2400" dirty="0">
                <a:solidFill>
                  <a:srgbClr val="000000"/>
                </a:solidFill>
                <a:effectLst/>
                <a:latin typeface="Times New Roman" panose="02020603050405020304" pitchFamily="18" charset="0"/>
                <a:ea typeface="Microsoft Sans Serif" panose="020B0604020202020204" pitchFamily="34" charset="0"/>
              </a:rPr>
              <a:t>дошкільної освіти.</a:t>
            </a:r>
            <a:endParaRPr lang="ru-RU" sz="2400" dirty="0">
              <a:effectLst/>
              <a:latin typeface="Microsoft Sans Serif" panose="020B0604020202020204" pitchFamily="34" charset="0"/>
              <a:ea typeface="Microsoft Sans Serif" panose="020B0604020202020204" pitchFamily="34" charset="0"/>
            </a:endParaRPr>
          </a:p>
          <a:p>
            <a:endParaRPr lang="ru-RU" dirty="0"/>
          </a:p>
        </p:txBody>
      </p:sp>
      <p:pic>
        <p:nvPicPr>
          <p:cNvPr id="3" name="Рисунок 2">
            <a:extLst>
              <a:ext uri="{FF2B5EF4-FFF2-40B4-BE49-F238E27FC236}">
                <a16:creationId xmlns:a16="http://schemas.microsoft.com/office/drawing/2014/main" id="{6B48D6B9-647E-470D-865A-7AA49841D4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808" y="2852936"/>
            <a:ext cx="6303744" cy="3542592"/>
          </a:xfrm>
          <a:prstGeom prst="rect">
            <a:avLst/>
          </a:prstGeom>
        </p:spPr>
      </p:pic>
    </p:spTree>
    <p:extLst>
      <p:ext uri="{BB962C8B-B14F-4D97-AF65-F5344CB8AC3E}">
        <p14:creationId xmlns:p14="http://schemas.microsoft.com/office/powerpoint/2010/main" val="6972828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63688" y="371840"/>
            <a:ext cx="6336704" cy="523220"/>
          </a:xfrm>
          <a:prstGeom prst="rect">
            <a:avLst/>
          </a:prstGeom>
        </p:spPr>
        <p:txBody>
          <a:bodyPr wrap="square">
            <a:spAutoFit/>
          </a:bodyPr>
          <a:lstStyle/>
          <a:p>
            <a:pPr algn="ctr"/>
            <a:endParaRPr lang="ru-RU" sz="2800" b="1" dirty="0">
              <a:solidFill>
                <a:srgbClr val="002060"/>
              </a:solidFill>
              <a:cs typeface="Aharoni" pitchFamily="2" charset="-79"/>
            </a:endParaRPr>
          </a:p>
        </p:txBody>
      </p:sp>
      <p:sp>
        <p:nvSpPr>
          <p:cNvPr id="3" name="Прямоугольник 2"/>
          <p:cNvSpPr/>
          <p:nvPr/>
        </p:nvSpPr>
        <p:spPr>
          <a:xfrm>
            <a:off x="368300" y="764704"/>
            <a:ext cx="8164140" cy="4566891"/>
          </a:xfrm>
          <a:prstGeom prst="rect">
            <a:avLst/>
          </a:prstGeom>
          <a:solidFill>
            <a:schemeClr val="accent4">
              <a:lumMod val="20000"/>
              <a:lumOff val="80000"/>
            </a:schemeClr>
          </a:solidFill>
        </p:spPr>
        <p:txBody>
          <a:bodyPr wrap="square">
            <a:spAutoFit/>
          </a:bodyPr>
          <a:lstStyle/>
          <a:p>
            <a:r>
              <a:rPr lang="uk-UA" sz="2400" b="1" dirty="0">
                <a:solidFill>
                  <a:srgbClr val="7030A0"/>
                </a:solidFill>
                <a:latin typeface="Times New Roman" panose="02020603050405020304" pitchFamily="18" charset="0"/>
                <a:cs typeface="Times New Roman" panose="02020603050405020304" pitchFamily="18" charset="0"/>
              </a:rPr>
              <a:t>Емоційно-ціннісне ставлення</a:t>
            </a:r>
            <a:endParaRPr lang="ru-RU" sz="2400" dirty="0">
              <a:solidFill>
                <a:srgbClr val="7030A0"/>
              </a:solidFill>
              <a:latin typeface="Times New Roman" panose="02020603050405020304" pitchFamily="18" charset="0"/>
              <a:cs typeface="Times New Roman" panose="02020603050405020304" pitchFamily="18" charset="0"/>
            </a:endParaRPr>
          </a:p>
          <a:p>
            <a:pPr>
              <a:lnSpc>
                <a:spcPct val="150000"/>
              </a:lnSpc>
            </a:pPr>
            <a:r>
              <a:rPr lang="uk-UA" dirty="0">
                <a:latin typeface="Times New Roman" panose="02020603050405020304" pitchFamily="18" charset="0"/>
                <a:cs typeface="Times New Roman" panose="02020603050405020304" pitchFamily="18" charset="0"/>
              </a:rPr>
              <a:t>♦ Виявляє стійкий інтерес та захоплення ігровою діяльністю, зацікавленість до реальних та уявних ігрових подій, ігрового перевтілення та створення ігрових задумів, ситуацій, сюжетів та ігрових ролей.</a:t>
            </a:r>
            <a:endParaRPr lang="ru-RU" dirty="0">
              <a:latin typeface="Times New Roman" panose="02020603050405020304" pitchFamily="18" charset="0"/>
              <a:cs typeface="Times New Roman" panose="02020603050405020304" pitchFamily="18" charset="0"/>
            </a:endParaRPr>
          </a:p>
          <a:p>
            <a:pPr>
              <a:lnSpc>
                <a:spcPct val="150000"/>
              </a:lnSpc>
            </a:pPr>
            <a:r>
              <a:rPr lang="uk-UA" i="1"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Мотивована на цінності групової солідарності у грі (людяність, відповідальність, справедливість, самовладання, дружність, позитивне спілкування, терпимість).</a:t>
            </a:r>
            <a:endParaRPr lang="ru-RU" dirty="0">
              <a:latin typeface="Times New Roman" panose="02020603050405020304" pitchFamily="18" charset="0"/>
              <a:cs typeface="Times New Roman" panose="02020603050405020304" pitchFamily="18" charset="0"/>
            </a:endParaRPr>
          </a:p>
          <a:p>
            <a:pPr>
              <a:lnSpc>
                <a:spcPct val="150000"/>
              </a:lnSpc>
            </a:pPr>
            <a:r>
              <a:rPr lang="uk-UA" dirty="0">
                <a:latin typeface="Times New Roman" panose="02020603050405020304" pitchFamily="18" charset="0"/>
                <a:cs typeface="Times New Roman" panose="02020603050405020304" pitchFamily="18" charset="0"/>
              </a:rPr>
              <a:t>♦ Відповідально ставиться до вибору та виконання ігрової ролі.</a:t>
            </a:r>
            <a:endParaRPr lang="ru-RU" dirty="0">
              <a:latin typeface="Times New Roman" panose="02020603050405020304" pitchFamily="18" charset="0"/>
              <a:cs typeface="Times New Roman" panose="02020603050405020304" pitchFamily="18" charset="0"/>
            </a:endParaRPr>
          </a:p>
          <a:p>
            <a:pPr>
              <a:lnSpc>
                <a:spcPct val="150000"/>
              </a:lnSpc>
            </a:pPr>
            <a:r>
              <a:rPr lang="uk-UA" dirty="0">
                <a:latin typeface="Times New Roman" panose="02020603050405020304" pitchFamily="18" charset="0"/>
                <a:cs typeface="Times New Roman" panose="02020603050405020304" pitchFamily="18" charset="0"/>
              </a:rPr>
              <a:t>♦ Відтворює свої життєві враження в рольовій грі, використовуючи виражальні засоби.</a:t>
            </a:r>
            <a:endParaRPr lang="ru-RU" dirty="0">
              <a:latin typeface="Times New Roman" panose="02020603050405020304" pitchFamily="18" charset="0"/>
              <a:cs typeface="Times New Roman" panose="02020603050405020304" pitchFamily="18" charset="0"/>
            </a:endParaRPr>
          </a:p>
          <a:p>
            <a:pPr>
              <a:lnSpc>
                <a:spcPct val="150000"/>
              </a:lnSpc>
            </a:pPr>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6" name="AutoShape 2" descr="Дитячий садок. Короткостроковий проект у 2 молодшій групі"/>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93696322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descr="Як організувати прогулянку в ДНЗ весело і корисно"/>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 name="Рисунок 9">
            <a:extLst>
              <a:ext uri="{FF2B5EF4-FFF2-40B4-BE49-F238E27FC236}">
                <a16:creationId xmlns:a16="http://schemas.microsoft.com/office/drawing/2014/main" id="{B3932EDE-E8FF-442A-971F-E979CF23D0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390776" y="1516991"/>
            <a:ext cx="3137976" cy="2353482"/>
          </a:xfrm>
          <a:prstGeom prst="rect">
            <a:avLst/>
          </a:prstGeom>
        </p:spPr>
      </p:pic>
      <p:pic>
        <p:nvPicPr>
          <p:cNvPr id="13" name="Рисунок 12">
            <a:extLst>
              <a:ext uri="{FF2B5EF4-FFF2-40B4-BE49-F238E27FC236}">
                <a16:creationId xmlns:a16="http://schemas.microsoft.com/office/drawing/2014/main" id="{C39EEE12-727C-4B1E-8D0E-78D63B4835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4181" y="4749134"/>
            <a:ext cx="2499819" cy="1874864"/>
          </a:xfrm>
          <a:prstGeom prst="rect">
            <a:avLst/>
          </a:prstGeom>
        </p:spPr>
      </p:pic>
      <p:sp>
        <p:nvSpPr>
          <p:cNvPr id="14" name="TextBox 13">
            <a:extLst>
              <a:ext uri="{FF2B5EF4-FFF2-40B4-BE49-F238E27FC236}">
                <a16:creationId xmlns:a16="http://schemas.microsoft.com/office/drawing/2014/main" id="{3DF2BA1D-6E97-4A4D-94AB-41D5CC35B490}"/>
              </a:ext>
            </a:extLst>
          </p:cNvPr>
          <p:cNvSpPr txBox="1"/>
          <p:nvPr/>
        </p:nvSpPr>
        <p:spPr>
          <a:xfrm>
            <a:off x="248045" y="197346"/>
            <a:ext cx="6048672" cy="6463308"/>
          </a:xfrm>
          <a:prstGeom prst="rect">
            <a:avLst/>
          </a:prstGeom>
          <a:solidFill>
            <a:schemeClr val="accent4">
              <a:lumMod val="40000"/>
              <a:lumOff val="60000"/>
            </a:schemeClr>
          </a:solidFill>
        </p:spPr>
        <p:txBody>
          <a:bodyPr wrap="square">
            <a:spAutoFit/>
          </a:bodyPr>
          <a:lstStyle/>
          <a:p>
            <a:r>
              <a:rPr lang="uk-UA" sz="2000" b="1" dirty="0">
                <a:solidFill>
                  <a:srgbClr val="7030A0"/>
                </a:solidFill>
                <a:effectLst/>
                <a:latin typeface="Times New Roman" panose="02020603050405020304" pitchFamily="18" charset="0"/>
                <a:ea typeface="Times New Roman" panose="02020603050405020304" pitchFamily="18" charset="0"/>
              </a:rPr>
              <a:t>Сформованість знань</a:t>
            </a:r>
            <a:endParaRPr lang="ru-RU" sz="2000" dirty="0">
              <a:solidFill>
                <a:srgbClr val="7030A0"/>
              </a:solidFill>
              <a:effectLst/>
              <a:latin typeface="Arial Unicode MS"/>
            </a:endParaRPr>
          </a:p>
          <a:p>
            <a:pPr marL="342900" lvl="0" indent="-342900">
              <a:buClr>
                <a:srgbClr val="000000"/>
              </a:buClr>
              <a:buSzPts val="950"/>
              <a:buFont typeface="Arial" panose="020B0604020202020204" pitchFamily="34" charset="0"/>
              <a:buChar char="♦"/>
            </a:pPr>
            <a:r>
              <a:rPr lang="uk-UA" sz="1800" u="none" strike="noStrike" spc="0" dirty="0">
                <a:solidFill>
                  <a:srgbClr val="000000"/>
                </a:solidFill>
                <a:effectLst/>
                <a:latin typeface="Times New Roman" panose="02020603050405020304" pitchFamily="18" charset="0"/>
                <a:ea typeface="Times New Roman" panose="02020603050405020304" pitchFamily="18" charset="0"/>
                <a:cs typeface="Franklin Gothic Book" panose="020B0503020102020204" pitchFamily="34" charset="0"/>
              </a:rPr>
              <a:t>Має уявлення про різні види ігрової діяльності, види та назви ігор, у які можна пограти.</a:t>
            </a:r>
            <a:endParaRPr lang="ru-RU" sz="1600" u="none" strike="noStrike" spc="0" dirty="0">
              <a:solidFill>
                <a:srgbClr val="000000"/>
              </a:solidFill>
              <a:effectLst/>
              <a:latin typeface="Franklin Gothic Book" panose="020B0503020102020204" pitchFamily="34" charset="0"/>
              <a:cs typeface="Franklin Gothic Book" panose="020B0503020102020204" pitchFamily="34" charset="0"/>
            </a:endParaRPr>
          </a:p>
          <a:p>
            <a:pPr marL="342900" lvl="0" indent="-342900">
              <a:buClr>
                <a:srgbClr val="000000"/>
              </a:buClr>
              <a:buSzPts val="950"/>
              <a:buFont typeface="Arial" panose="020B0604020202020204" pitchFamily="34" charset="0"/>
              <a:buChar char="♦"/>
            </a:pPr>
            <a:r>
              <a:rPr lang="uk-UA" sz="1800" u="none" strike="noStrike" spc="0" dirty="0">
                <a:solidFill>
                  <a:srgbClr val="000000"/>
                </a:solidFill>
                <a:effectLst/>
                <a:latin typeface="Times New Roman" panose="02020603050405020304" pitchFamily="18" charset="0"/>
                <a:ea typeface="Times New Roman" panose="02020603050405020304" pitchFamily="18" charset="0"/>
                <a:cs typeface="Franklin Gothic Book" panose="020B0503020102020204" pitchFamily="34" charset="0"/>
              </a:rPr>
              <a:t>Знає дії у творчих іграх та в іграх із правилами.</a:t>
            </a:r>
            <a:endParaRPr lang="ru-RU" sz="1600" u="none" strike="noStrike" spc="0" dirty="0">
              <a:solidFill>
                <a:srgbClr val="000000"/>
              </a:solidFill>
              <a:effectLst/>
              <a:latin typeface="Franklin Gothic Book" panose="020B0503020102020204" pitchFamily="34" charset="0"/>
              <a:cs typeface="Franklin Gothic Book" panose="020B0503020102020204" pitchFamily="34" charset="0"/>
            </a:endParaRPr>
          </a:p>
          <a:p>
            <a:pPr marL="342900" lvl="0" indent="-342900">
              <a:buClr>
                <a:srgbClr val="000000"/>
              </a:buClr>
              <a:buSzPts val="950"/>
              <a:buFont typeface="Arial" panose="020B0604020202020204" pitchFamily="34" charset="0"/>
              <a:buChar char="♦"/>
            </a:pPr>
            <a:r>
              <a:rPr lang="uk-UA" sz="1800" u="none" strike="noStrike" spc="0" dirty="0">
                <a:solidFill>
                  <a:srgbClr val="000000"/>
                </a:solidFill>
                <a:effectLst/>
                <a:latin typeface="Times New Roman" panose="02020603050405020304" pitchFamily="18" charset="0"/>
                <a:ea typeface="Times New Roman" panose="02020603050405020304" pitchFamily="18" charset="0"/>
                <a:cs typeface="Franklin Gothic Book" panose="020B0503020102020204" pitchFamily="34" charset="0"/>
              </a:rPr>
              <a:t>Вміє залучати та приймати партнерів до спіль­ної гри.</a:t>
            </a:r>
            <a:endParaRPr lang="ru-RU" sz="1600" u="none" strike="noStrike" spc="0" dirty="0">
              <a:solidFill>
                <a:srgbClr val="000000"/>
              </a:solidFill>
              <a:effectLst/>
              <a:latin typeface="Franklin Gothic Book" panose="020B0503020102020204" pitchFamily="34" charset="0"/>
              <a:cs typeface="Franklin Gothic Book" panose="020B0503020102020204" pitchFamily="34" charset="0"/>
            </a:endParaRPr>
          </a:p>
          <a:p>
            <a:pPr marL="342900" lvl="0" indent="-342900">
              <a:buClr>
                <a:srgbClr val="000000"/>
              </a:buClr>
              <a:buSzPts val="950"/>
              <a:buFont typeface="Arial" panose="020B0604020202020204" pitchFamily="34" charset="0"/>
              <a:buChar char="♦"/>
            </a:pPr>
            <a:r>
              <a:rPr lang="uk-UA" sz="1800" u="none" strike="noStrike" spc="0" dirty="0">
                <a:solidFill>
                  <a:srgbClr val="000000"/>
                </a:solidFill>
                <a:effectLst/>
                <a:latin typeface="Times New Roman" panose="02020603050405020304" pitchFamily="18" charset="0"/>
                <a:ea typeface="Times New Roman" panose="02020603050405020304" pitchFamily="18" charset="0"/>
                <a:cs typeface="Franklin Gothic Book" panose="020B0503020102020204" pitchFamily="34" charset="0"/>
              </a:rPr>
              <a:t>Обирає безпечне місце та атрибути для гри.</a:t>
            </a:r>
            <a:endParaRPr lang="ru-RU" sz="1600" u="none" strike="noStrike" spc="0" dirty="0">
              <a:solidFill>
                <a:srgbClr val="000000"/>
              </a:solidFill>
              <a:effectLst/>
              <a:latin typeface="Franklin Gothic Book" panose="020B0503020102020204" pitchFamily="34" charset="0"/>
              <a:cs typeface="Franklin Gothic Book" panose="020B0503020102020204" pitchFamily="34" charset="0"/>
            </a:endParaRPr>
          </a:p>
          <a:p>
            <a:pPr marL="342900" lvl="0" indent="-342900">
              <a:buClr>
                <a:srgbClr val="000000"/>
              </a:buClr>
              <a:buSzPts val="950"/>
              <a:buFont typeface="Arial" panose="020B0604020202020204" pitchFamily="34" charset="0"/>
              <a:buChar char="♦"/>
            </a:pPr>
            <a:r>
              <a:rPr lang="uk-UA" sz="1800" u="none" strike="noStrike" spc="0" dirty="0">
                <a:solidFill>
                  <a:srgbClr val="000000"/>
                </a:solidFill>
                <a:effectLst/>
                <a:latin typeface="Times New Roman" panose="02020603050405020304" pitchFamily="18" charset="0"/>
                <a:ea typeface="Times New Roman" panose="02020603050405020304" pitchFamily="18" charset="0"/>
                <a:cs typeface="Franklin Gothic Book" panose="020B0503020102020204" pitchFamily="34" charset="0"/>
              </a:rPr>
              <a:t>Знає зміст сюжетно-рольових, конструкторсько- будівельних, дидактичних, словесних, </a:t>
            </a:r>
            <a:r>
              <a:rPr lang="uk-UA" sz="1800" u="none" strike="noStrike" spc="0" dirty="0" err="1">
                <a:solidFill>
                  <a:srgbClr val="000000"/>
                </a:solidFill>
                <a:effectLst/>
                <a:latin typeface="Times New Roman" panose="02020603050405020304" pitchFamily="18" charset="0"/>
                <a:ea typeface="Times New Roman" panose="02020603050405020304" pitchFamily="18" charset="0"/>
                <a:cs typeface="Franklin Gothic Book" panose="020B0503020102020204" pitchFamily="34" charset="0"/>
              </a:rPr>
              <a:t>настільно</a:t>
            </a:r>
            <a:r>
              <a:rPr lang="uk-UA" sz="1800" u="none" strike="noStrike" spc="0" dirty="0">
                <a:solidFill>
                  <a:srgbClr val="000000"/>
                </a:solidFill>
                <a:effectLst/>
                <a:latin typeface="Times New Roman" panose="02020603050405020304" pitchFamily="18" charset="0"/>
                <a:ea typeface="Times New Roman" panose="02020603050405020304" pitchFamily="18" charset="0"/>
                <a:cs typeface="Franklin Gothic Book" panose="020B0503020102020204" pitchFamily="34" charset="0"/>
              </a:rPr>
              <a:t>-друкованих, рухливих зі співом і діалогом, режисерських, театралізованих, українських народних ігор.</a:t>
            </a:r>
            <a:endParaRPr lang="ru-RU" sz="1600" u="none" strike="noStrike" spc="0" dirty="0">
              <a:solidFill>
                <a:srgbClr val="000000"/>
              </a:solidFill>
              <a:effectLst/>
              <a:latin typeface="Franklin Gothic Book" panose="020B0503020102020204" pitchFamily="34" charset="0"/>
              <a:cs typeface="Franklin Gothic Book" panose="020B0503020102020204" pitchFamily="34" charset="0"/>
            </a:endParaRPr>
          </a:p>
          <a:p>
            <a:pPr marL="342900" lvl="0" indent="-342900">
              <a:buClr>
                <a:srgbClr val="000000"/>
              </a:buClr>
              <a:buSzPts val="950"/>
              <a:buFont typeface="Arial" panose="020B0604020202020204" pitchFamily="34" charset="0"/>
              <a:buChar char="♦"/>
            </a:pPr>
            <a:r>
              <a:rPr lang="uk-UA" sz="1800" u="none" strike="noStrike" spc="0" dirty="0">
                <a:solidFill>
                  <a:srgbClr val="000000"/>
                </a:solidFill>
                <a:effectLst/>
                <a:latin typeface="Times New Roman" panose="02020603050405020304" pitchFamily="18" charset="0"/>
                <a:ea typeface="Times New Roman" panose="02020603050405020304" pitchFamily="18" charset="0"/>
                <a:cs typeface="Franklin Gothic Book" panose="020B0503020102020204" pitchFamily="34" charset="0"/>
              </a:rPr>
              <a:t>Демонструє сформованість рольових способів поведінки.</a:t>
            </a:r>
            <a:endParaRPr lang="ru-RU" sz="1600" u="none" strike="noStrike" spc="0" dirty="0">
              <a:solidFill>
                <a:srgbClr val="000000"/>
              </a:solidFill>
              <a:effectLst/>
              <a:latin typeface="Franklin Gothic Book" panose="020B0503020102020204" pitchFamily="34" charset="0"/>
              <a:cs typeface="Franklin Gothic Book" panose="020B0503020102020204" pitchFamily="34" charset="0"/>
            </a:endParaRPr>
          </a:p>
          <a:p>
            <a:pPr marL="342900" lvl="0" indent="-342900">
              <a:buClr>
                <a:srgbClr val="000000"/>
              </a:buClr>
              <a:buSzPts val="950"/>
              <a:buFont typeface="Arial" panose="020B0604020202020204" pitchFamily="34" charset="0"/>
              <a:buChar char="♦"/>
            </a:pPr>
            <a:r>
              <a:rPr lang="uk-UA" sz="1800" u="none" strike="noStrike" spc="0" dirty="0">
                <a:solidFill>
                  <a:srgbClr val="000000"/>
                </a:solidFill>
                <a:effectLst/>
                <a:latin typeface="Times New Roman" panose="02020603050405020304" pitchFamily="18" charset="0"/>
                <a:ea typeface="Times New Roman" panose="02020603050405020304" pitchFamily="18" charset="0"/>
                <a:cs typeface="Franklin Gothic Book" panose="020B0503020102020204" pitchFamily="34" charset="0"/>
              </a:rPr>
              <a:t>Свідомо використовує норми та етикет спілку­вання в іграх.</a:t>
            </a:r>
            <a:endParaRPr lang="ru-RU" sz="1600" u="none" strike="noStrike" spc="0" dirty="0">
              <a:solidFill>
                <a:srgbClr val="000000"/>
              </a:solidFill>
              <a:effectLst/>
              <a:latin typeface="Franklin Gothic Book" panose="020B0503020102020204" pitchFamily="34" charset="0"/>
              <a:cs typeface="Franklin Gothic Book" panose="020B0503020102020204" pitchFamily="34" charset="0"/>
            </a:endParaRPr>
          </a:p>
          <a:p>
            <a:pPr marL="342900" lvl="0" indent="-342900">
              <a:buClr>
                <a:srgbClr val="000000"/>
              </a:buClr>
              <a:buSzPts val="950"/>
              <a:buFont typeface="Arial" panose="020B0604020202020204" pitchFamily="34" charset="0"/>
              <a:buChar char="♦"/>
            </a:pPr>
            <a:r>
              <a:rPr lang="uk-UA" sz="1800" u="none" strike="noStrike" spc="0" dirty="0">
                <a:solidFill>
                  <a:srgbClr val="000000"/>
                </a:solidFill>
                <a:effectLst/>
                <a:latin typeface="Times New Roman" panose="02020603050405020304" pitchFamily="18" charset="0"/>
                <a:ea typeface="Times New Roman" panose="02020603050405020304" pitchFamily="18" charset="0"/>
                <a:cs typeface="Franklin Gothic Book" panose="020B0503020102020204" pitchFamily="34" charset="0"/>
              </a:rPr>
              <a:t>Розуміє, як використовувати предметно-ігро­ве середовище для гри.</a:t>
            </a:r>
            <a:endParaRPr lang="ru-RU" sz="1600" u="none" strike="noStrike" spc="0" dirty="0">
              <a:solidFill>
                <a:srgbClr val="000000"/>
              </a:solidFill>
              <a:effectLst/>
              <a:latin typeface="Franklin Gothic Book" panose="020B0503020102020204" pitchFamily="34" charset="0"/>
              <a:cs typeface="Franklin Gothic Book" panose="020B0503020102020204" pitchFamily="34" charset="0"/>
            </a:endParaRPr>
          </a:p>
          <a:p>
            <a:pPr marL="342900" lvl="0" indent="-342900">
              <a:buClr>
                <a:srgbClr val="000000"/>
              </a:buClr>
              <a:buSzPts val="950"/>
              <a:buFont typeface="Arial" panose="020B0604020202020204" pitchFamily="34" charset="0"/>
              <a:buChar char="♦"/>
            </a:pPr>
            <a:r>
              <a:rPr lang="uk-UA" sz="1800" u="none" strike="noStrike" spc="0" dirty="0">
                <a:solidFill>
                  <a:srgbClr val="000000"/>
                </a:solidFill>
                <a:effectLst/>
                <a:latin typeface="Times New Roman" panose="02020603050405020304" pitchFamily="18" charset="0"/>
                <a:ea typeface="Times New Roman" panose="02020603050405020304" pitchFamily="18" charset="0"/>
                <a:cs typeface="Franklin Gothic Book" panose="020B0503020102020204" pitchFamily="34" charset="0"/>
              </a:rPr>
              <a:t>Знає ігри та іграшки в садочку та вдома, ви­користовує їх у самостійних іграх.</a:t>
            </a:r>
            <a:endParaRPr lang="ru-RU" sz="1600" u="none" strike="noStrike" spc="0" dirty="0">
              <a:solidFill>
                <a:srgbClr val="000000"/>
              </a:solidFill>
              <a:effectLst/>
              <a:latin typeface="Franklin Gothic Book" panose="020B0503020102020204" pitchFamily="34" charset="0"/>
              <a:cs typeface="Franklin Gothic Book" panose="020B0503020102020204" pitchFamily="34" charset="0"/>
            </a:endParaRPr>
          </a:p>
          <a:p>
            <a:pPr marL="342900" lvl="0" indent="-342900">
              <a:buClr>
                <a:srgbClr val="000000"/>
              </a:buClr>
              <a:buSzPts val="950"/>
              <a:buFont typeface="Arial" panose="020B0604020202020204" pitchFamily="34" charset="0"/>
              <a:buChar char="♦"/>
            </a:pPr>
            <a:r>
              <a:rPr lang="uk-UA" sz="1800" u="none" strike="noStrike" spc="0" dirty="0">
                <a:solidFill>
                  <a:srgbClr val="000000"/>
                </a:solidFill>
                <a:effectLst/>
                <a:latin typeface="Times New Roman" panose="02020603050405020304" pitchFamily="18" charset="0"/>
                <a:ea typeface="Times New Roman" panose="02020603050405020304" pitchFamily="18" charset="0"/>
                <a:cs typeface="Franklin Gothic Book" panose="020B0503020102020204" pitchFamily="34" charset="0"/>
              </a:rPr>
              <a:t>Втілює свої життєві враження.</a:t>
            </a:r>
            <a:endParaRPr lang="ru-RU" sz="1600" u="none" strike="noStrike" spc="0" dirty="0">
              <a:solidFill>
                <a:srgbClr val="000000"/>
              </a:solidFill>
              <a:effectLst/>
              <a:latin typeface="Franklin Gothic Book" panose="020B0503020102020204" pitchFamily="34" charset="0"/>
              <a:cs typeface="Franklin Gothic Book" panose="020B0503020102020204" pitchFamily="34" charset="0"/>
            </a:endParaRPr>
          </a:p>
          <a:p>
            <a:pPr marL="342900" lvl="0" indent="-342900">
              <a:buClr>
                <a:srgbClr val="000000"/>
              </a:buClr>
              <a:buSzPts val="950"/>
              <a:buFont typeface="Arial" panose="020B0604020202020204" pitchFamily="34" charset="0"/>
              <a:buChar char="♦"/>
            </a:pPr>
            <a:r>
              <a:rPr lang="uk-UA" sz="1800" u="none" strike="noStrike" spc="0" dirty="0">
                <a:solidFill>
                  <a:srgbClr val="000000"/>
                </a:solidFill>
                <a:effectLst/>
                <a:latin typeface="Times New Roman" panose="02020603050405020304" pitchFamily="18" charset="0"/>
                <a:ea typeface="Times New Roman" panose="02020603050405020304" pitchFamily="18" charset="0"/>
                <a:cs typeface="Franklin Gothic Book" panose="020B0503020102020204" pitchFamily="34" charset="0"/>
              </a:rPr>
              <a:t>Встановлює причини та наслідки вдалої й не­вдалої гри.</a:t>
            </a:r>
            <a:endParaRPr lang="ru-RU" sz="1600" u="none" strike="noStrike" spc="0" dirty="0">
              <a:solidFill>
                <a:srgbClr val="000000"/>
              </a:solidFill>
              <a:effectLst/>
              <a:latin typeface="Franklin Gothic Book" panose="020B0503020102020204" pitchFamily="34" charset="0"/>
              <a:cs typeface="Franklin Gothic Book" panose="020B0503020102020204" pitchFamily="34" charset="0"/>
            </a:endParaRPr>
          </a:p>
          <a:p>
            <a:pPr marL="342900" lvl="0" indent="-342900">
              <a:buClr>
                <a:srgbClr val="000000"/>
              </a:buClr>
              <a:buSzPts val="950"/>
              <a:buFont typeface="Arial" panose="020B0604020202020204" pitchFamily="34" charset="0"/>
              <a:buChar char="♦"/>
            </a:pPr>
            <a:r>
              <a:rPr lang="uk-UA" sz="1800" u="none" strike="noStrike" spc="0" dirty="0">
                <a:solidFill>
                  <a:srgbClr val="000000"/>
                </a:solidFill>
                <a:effectLst/>
                <a:latin typeface="Times New Roman" panose="02020603050405020304" pitchFamily="18" charset="0"/>
                <a:ea typeface="Times New Roman" panose="02020603050405020304" pitchFamily="18" charset="0"/>
                <a:cs typeface="Franklin Gothic Book" panose="020B0503020102020204" pitchFamily="34" charset="0"/>
              </a:rPr>
              <a:t>Усвідомлює себе активним учасником ігрової діяльності.</a:t>
            </a:r>
            <a:endParaRPr lang="ru-RU" sz="1600" u="none" strike="noStrike" spc="0" dirty="0">
              <a:solidFill>
                <a:srgbClr val="000000"/>
              </a:solidFill>
              <a:effectLst/>
              <a:latin typeface="Franklin Gothic Book" panose="020B0503020102020204" pitchFamily="34" charset="0"/>
              <a:cs typeface="Franklin Gothic Book" panose="020B0503020102020204" pitchFamily="34" charset="0"/>
            </a:endParaRPr>
          </a:p>
        </p:txBody>
      </p:sp>
    </p:spTree>
    <p:extLst>
      <p:ext uri="{BB962C8B-B14F-4D97-AF65-F5344CB8AC3E}">
        <p14:creationId xmlns:p14="http://schemas.microsoft.com/office/powerpoint/2010/main" val="63614845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8520" y="17924"/>
            <a:ext cx="9252520" cy="6320192"/>
          </a:xfrm>
          <a:prstGeom prst="rect">
            <a:avLst/>
          </a:prstGeom>
          <a:solidFill>
            <a:schemeClr val="accent4">
              <a:lumMod val="40000"/>
              <a:lumOff val="60000"/>
            </a:schemeClr>
          </a:solidFill>
        </p:spPr>
        <p:txBody>
          <a:bodyPr wrap="square">
            <a:spAutoFit/>
          </a:bodyPr>
          <a:lstStyle/>
          <a:p>
            <a:pPr marL="180340" algn="just">
              <a:lnSpc>
                <a:spcPct val="115000"/>
              </a:lnSpc>
              <a:spcAft>
                <a:spcPts val="800"/>
              </a:spcAft>
            </a:pPr>
            <a:r>
              <a:rPr lang="uk-UA"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20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Навички</a:t>
            </a:r>
          </a:p>
          <a:p>
            <a:pPr marL="180340" algn="just">
              <a:spcAft>
                <a:spcPts val="800"/>
              </a:spcAft>
            </a:pPr>
            <a:r>
              <a:rPr lang="uk-UA"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Ініціює організацію ігор з іншими дітьми за власним вибором. Самостійно обирає тему для гри, моделює явища реального життя, розвиває сюжет на основі досвіду та знань, прикладах дорослих, з літературних творів і казок, дотримується правил рольової взаємодії (узгодження, рівності, управління тощо).</a:t>
            </a:r>
          </a:p>
          <a:p>
            <a:pPr marL="466090" indent="-285750" algn="just">
              <a:spcAft>
                <a:spcPts val="800"/>
              </a:spcAft>
              <a:buFont typeface="Wingdings" panose="05000000000000000000" pitchFamily="2" charset="2"/>
              <a:buChar char="Ø"/>
            </a:pPr>
            <a:r>
              <a:rPr lang="uk-UA"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Разом з іншими дітьми облаштовує ігрове середовище та самостійно чи з незначною допомогою розподіляє ролі.</a:t>
            </a:r>
          </a:p>
          <a:p>
            <a:pPr marL="466090" indent="-285750" algn="just">
              <a:spcAft>
                <a:spcPts val="800"/>
              </a:spcAft>
              <a:buFont typeface="Wingdings" panose="05000000000000000000" pitchFamily="2" charset="2"/>
              <a:buChar char="Ø"/>
            </a:pPr>
            <a:r>
              <a:rPr lang="uk-UA"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Дотримується правил гри до її закінчення та стежить, щоб усі учасники їх виконували.</a:t>
            </a:r>
          </a:p>
          <a:p>
            <a:pPr marL="466090" indent="-285750" algn="just">
              <a:spcAft>
                <a:spcPts val="800"/>
              </a:spcAft>
              <a:buFont typeface="Wingdings" panose="05000000000000000000" pitchFamily="2" charset="2"/>
              <a:buChar char="Ø"/>
            </a:pPr>
            <a:r>
              <a:rPr lang="uk-UA"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Уміє підпорядковувати власні дії ігровим задумам, приймати пропозиції інших дітей та узгоджувати їх з усіма учасниками ігрового процесу, використовувати в іграх різні іграшки або предмети-замінники відповідно до їхнього змісту; конструювати ігрове поле за допомогою різних предметів та матеріалів згідно з темою.</a:t>
            </a:r>
          </a:p>
          <a:p>
            <a:pPr marL="466090" indent="-285750" algn="just">
              <a:spcAft>
                <a:spcPts val="800"/>
              </a:spcAft>
              <a:buFont typeface="Wingdings" panose="05000000000000000000" pitchFamily="2" charset="2"/>
              <a:buChar char="Ø"/>
            </a:pPr>
            <a:r>
              <a:rPr lang="uk-UA"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Уміє налагоджувати партнерські стосунки завдяки діалогічному спілкуванню на основі ігрового задуму, рольової взаємодії або особистих уподобань, проявляє товариськість, толерантність, зважає на думку інших, стримує агресивні прояви, конструктивно розв’язує конфлікти, радіє спільному успіху, дотримується норм та етикету спілкування, висловлює в делікатній формі свою незгоду з пропозиціями ровесника, його діями з розподілу ролей, іграшок, обов’язків.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marL="589280"/>
            <a:endParaRPr lang="ru-RU" sz="2000" dirty="0">
              <a:solidFill>
                <a:srgbClr val="002060"/>
              </a:solidFill>
              <a:effectLst/>
              <a:latin typeface="Times New Roman" panose="02020603050405020304" pitchFamily="18" charset="0"/>
              <a:ea typeface="Times New Roman" panose="02020603050405020304" pitchFamily="18" charset="0"/>
            </a:endParaRPr>
          </a:p>
        </p:txBody>
      </p:sp>
      <p:sp>
        <p:nvSpPr>
          <p:cNvPr id="5" name="Прямоугольник 4"/>
          <p:cNvSpPr/>
          <p:nvPr/>
        </p:nvSpPr>
        <p:spPr>
          <a:xfrm>
            <a:off x="2555776" y="332656"/>
            <a:ext cx="3600400" cy="523220"/>
          </a:xfrm>
          <a:prstGeom prst="rect">
            <a:avLst/>
          </a:prstGeom>
        </p:spPr>
        <p:txBody>
          <a:bodyPr wrap="square">
            <a:spAutoFit/>
          </a:bodyPr>
          <a:lstStyle/>
          <a:p>
            <a:endParaRPr lang="ru-RU" sz="2800" i="1" dirty="0">
              <a:solidFill>
                <a:srgbClr val="FF6600"/>
              </a:solidFill>
            </a:endParaRPr>
          </a:p>
        </p:txBody>
      </p:sp>
    </p:spTree>
    <p:extLst>
      <p:ext uri="{BB962C8B-B14F-4D97-AF65-F5344CB8AC3E}">
        <p14:creationId xmlns:p14="http://schemas.microsoft.com/office/powerpoint/2010/main" val="32774246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88641"/>
            <a:ext cx="6840760" cy="1584175"/>
          </a:xfrm>
          <a:solidFill>
            <a:schemeClr val="accent4">
              <a:lumMod val="40000"/>
              <a:lumOff val="60000"/>
            </a:schemeClr>
          </a:solidFill>
          <a:ln>
            <a:solidFill>
              <a:schemeClr val="accent4">
                <a:lumMod val="75000"/>
              </a:schemeClr>
            </a:solidFill>
          </a:ln>
        </p:spPr>
        <p:txBody>
          <a:bodyPr>
            <a:normAutofit fontScale="90000"/>
          </a:bodyPr>
          <a:lstStyle/>
          <a:p>
            <a:pPr algn="ctr"/>
            <a:r>
              <a:rPr lang="ru-RU" sz="1800" dirty="0">
                <a:solidFill>
                  <a:srgbClr val="FF6600"/>
                </a:solidFill>
              </a:rPr>
              <a:t> </a:t>
            </a:r>
            <a:r>
              <a:rPr lang="ru-RU" sz="3200" b="1" dirty="0" err="1">
                <a:solidFill>
                  <a:schemeClr val="accent5">
                    <a:lumMod val="50000"/>
                  </a:schemeClr>
                </a:solidFill>
                <a:latin typeface="Times New Roman" panose="02020603050405020304" pitchFamily="18" charset="0"/>
                <a:cs typeface="Times New Roman" panose="02020603050405020304" pitchFamily="18" charset="0"/>
              </a:rPr>
              <a:t>Пам’ятайте</a:t>
            </a:r>
            <a:r>
              <a:rPr lang="ru-RU" sz="3200" b="1" dirty="0">
                <a:solidFill>
                  <a:schemeClr val="accent5">
                    <a:lumMod val="50000"/>
                  </a:schemeClr>
                </a:solidFill>
                <a:latin typeface="Times New Roman" panose="02020603050405020304" pitchFamily="18" charset="0"/>
                <a:cs typeface="Times New Roman" panose="02020603050405020304" pitchFamily="18" charset="0"/>
              </a:rPr>
              <a:t>:</a:t>
            </a:r>
            <a:r>
              <a:rPr lang="ru-RU" sz="1800" dirty="0">
                <a:solidFill>
                  <a:schemeClr val="accent5">
                    <a:lumMod val="50000"/>
                  </a:schemeClr>
                </a:solidFill>
                <a:latin typeface="Times New Roman" panose="02020603050405020304" pitchFamily="18" charset="0"/>
                <a:cs typeface="Times New Roman" panose="02020603050405020304" pitchFamily="18" charset="0"/>
              </a:rPr>
              <a:t> </a:t>
            </a:r>
            <a:r>
              <a:rPr lang="ru-RU" sz="3100" b="1" i="1" dirty="0">
                <a:solidFill>
                  <a:srgbClr val="7030A0"/>
                </a:solidFill>
                <a:latin typeface="Times New Roman" panose="02020603050405020304" pitchFamily="18" charset="0"/>
                <a:cs typeface="Times New Roman" panose="02020603050405020304" pitchFamily="18" charset="0"/>
              </a:rPr>
              <a:t>В</a:t>
            </a:r>
            <a:r>
              <a:rPr lang="uk-UA" sz="3100" b="1" i="1" dirty="0" err="1">
                <a:solidFill>
                  <a:srgbClr val="7030A0"/>
                </a:solidFill>
                <a:latin typeface="Times New Roman" panose="02020603050405020304" pitchFamily="18" charset="0"/>
                <a:cs typeface="Times New Roman" panose="02020603050405020304" pitchFamily="18" charset="0"/>
              </a:rPr>
              <a:t>ихователі</a:t>
            </a:r>
            <a:r>
              <a:rPr lang="uk-UA" sz="3100" b="1" i="1" dirty="0">
                <a:solidFill>
                  <a:srgbClr val="7030A0"/>
                </a:solidFill>
                <a:latin typeface="Times New Roman" panose="02020603050405020304" pitchFamily="18" charset="0"/>
                <a:cs typeface="Times New Roman" panose="02020603050405020304" pitchFamily="18" charset="0"/>
              </a:rPr>
              <a:t>, які грають, </a:t>
            </a:r>
            <a:br>
              <a:rPr lang="uk-UA" sz="3100" b="1" i="1" dirty="0">
                <a:solidFill>
                  <a:srgbClr val="7030A0"/>
                </a:solidFill>
                <a:latin typeface="Times New Roman" panose="02020603050405020304" pitchFamily="18" charset="0"/>
                <a:cs typeface="Times New Roman" panose="02020603050405020304" pitchFamily="18" charset="0"/>
              </a:rPr>
            </a:br>
            <a:r>
              <a:rPr lang="uk-UA" sz="3100" b="1" i="1" dirty="0">
                <a:solidFill>
                  <a:srgbClr val="7030A0"/>
                </a:solidFill>
                <a:latin typeface="Times New Roman" panose="02020603050405020304" pitchFamily="18" charset="0"/>
                <a:cs typeface="Times New Roman" panose="02020603050405020304" pitchFamily="18" charset="0"/>
              </a:rPr>
              <a:t>зав­жди виграють! </a:t>
            </a:r>
            <a:br>
              <a:rPr lang="ru-RU" sz="3100" i="1" dirty="0">
                <a:solidFill>
                  <a:srgbClr val="7030A0"/>
                </a:solidFill>
                <a:latin typeface="Times New Roman" panose="02020603050405020304" pitchFamily="18" charset="0"/>
                <a:cs typeface="Times New Roman" panose="02020603050405020304" pitchFamily="18" charset="0"/>
              </a:rPr>
            </a:br>
            <a:endParaRPr lang="ru-RU" sz="3100" i="1" dirty="0">
              <a:solidFill>
                <a:srgbClr val="7030A0"/>
              </a:solidFill>
              <a:latin typeface="Times New Roman" panose="02020603050405020304" pitchFamily="18" charset="0"/>
              <a:cs typeface="Times New Roman" panose="02020603050405020304" pitchFamily="18" charset="0"/>
            </a:endParaRPr>
          </a:p>
        </p:txBody>
      </p:sp>
      <p:sp>
        <p:nvSpPr>
          <p:cNvPr id="3" name="Заголовок 1">
            <a:extLst>
              <a:ext uri="{FF2B5EF4-FFF2-40B4-BE49-F238E27FC236}">
                <a16:creationId xmlns:a16="http://schemas.microsoft.com/office/drawing/2014/main" id="{AF6BAA02-F248-43BB-B54C-101353AC86FD}"/>
              </a:ext>
            </a:extLst>
          </p:cNvPr>
          <p:cNvSpPr txBox="1">
            <a:spLocks/>
          </p:cNvSpPr>
          <p:nvPr/>
        </p:nvSpPr>
        <p:spPr>
          <a:xfrm>
            <a:off x="6156176" y="307468"/>
            <a:ext cx="3108974" cy="1207509"/>
          </a:xfrm>
          <a:prstGeom prst="rect">
            <a:avLst/>
          </a:prstGeom>
        </p:spPr>
        <p:txBody>
          <a:bodyPr vert="horz" lIns="91440" tIns="45720" rIns="91440" bIns="9144" rtlCol="0" anchor="b">
            <a:no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algn="ctr"/>
            <a:endParaRPr lang="ru-RU" dirty="0">
              <a:solidFill>
                <a:schemeClr val="accent3">
                  <a:lumMod val="75000"/>
                </a:schemeClr>
              </a:solidFill>
              <a:latin typeface="Comic Sans MS" panose="030F0702030302020204" pitchFamily="66" charset="0"/>
            </a:endParaRPr>
          </a:p>
        </p:txBody>
      </p:sp>
      <p:sp>
        <p:nvSpPr>
          <p:cNvPr id="6" name="TextBox 5">
            <a:extLst>
              <a:ext uri="{FF2B5EF4-FFF2-40B4-BE49-F238E27FC236}">
                <a16:creationId xmlns:a16="http://schemas.microsoft.com/office/drawing/2014/main" id="{0D371C5E-3927-4897-B8ED-B1BB7064C111}"/>
              </a:ext>
            </a:extLst>
          </p:cNvPr>
          <p:cNvSpPr txBox="1"/>
          <p:nvPr/>
        </p:nvSpPr>
        <p:spPr>
          <a:xfrm>
            <a:off x="539552" y="4005064"/>
            <a:ext cx="8604448" cy="1877181"/>
          </a:xfrm>
          <a:prstGeom prst="rect">
            <a:avLst/>
          </a:prstGeom>
          <a:noFill/>
        </p:spPr>
        <p:txBody>
          <a:bodyPr wrap="square">
            <a:spAutoFit/>
          </a:bodyPr>
          <a:lstStyle/>
          <a:p>
            <a:pPr indent="165100" algn="just">
              <a:lnSpc>
                <a:spcPts val="1225"/>
              </a:lnSpc>
              <a:spcBef>
                <a:spcPts val="600"/>
              </a:spcBef>
              <a:tabLst>
                <a:tab pos="146050" algn="l"/>
              </a:tabLst>
            </a:pPr>
            <a:endParaRPr lang="uk-UA" sz="2000" b="1" dirty="0">
              <a:effectLst/>
              <a:latin typeface="Times New Roman" panose="02020603050405020304" pitchFamily="18" charset="0"/>
              <a:ea typeface="Microsoft Sans Serif" panose="020B0604020202020204" pitchFamily="34" charset="0"/>
            </a:endParaRPr>
          </a:p>
          <a:p>
            <a:pPr indent="165100" algn="just">
              <a:lnSpc>
                <a:spcPts val="1225"/>
              </a:lnSpc>
              <a:spcBef>
                <a:spcPts val="600"/>
              </a:spcBef>
              <a:tabLst>
                <a:tab pos="146050" algn="l"/>
              </a:tabLst>
            </a:pPr>
            <a:endParaRPr lang="uk-UA" sz="2000" b="1" dirty="0">
              <a:latin typeface="Times New Roman" panose="02020603050405020304" pitchFamily="18" charset="0"/>
              <a:ea typeface="Microsoft Sans Serif" panose="020B0604020202020204" pitchFamily="34" charset="0"/>
            </a:endParaRPr>
          </a:p>
          <a:p>
            <a:pPr indent="165100" algn="just">
              <a:lnSpc>
                <a:spcPts val="1225"/>
              </a:lnSpc>
              <a:spcBef>
                <a:spcPts val="600"/>
              </a:spcBef>
              <a:tabLst>
                <a:tab pos="146050" algn="l"/>
              </a:tabLst>
            </a:pPr>
            <a:endParaRPr lang="uk-UA" sz="2000" b="1" dirty="0">
              <a:effectLst/>
              <a:latin typeface="Times New Roman" panose="02020603050405020304" pitchFamily="18" charset="0"/>
              <a:ea typeface="Microsoft Sans Serif" panose="020B0604020202020204" pitchFamily="34" charset="0"/>
            </a:endParaRPr>
          </a:p>
          <a:p>
            <a:pPr indent="165100" algn="just">
              <a:lnSpc>
                <a:spcPts val="1225"/>
              </a:lnSpc>
              <a:spcBef>
                <a:spcPts val="600"/>
              </a:spcBef>
              <a:tabLst>
                <a:tab pos="146050" algn="l"/>
              </a:tabLst>
            </a:pPr>
            <a:r>
              <a:rPr lang="uk-UA" sz="2000" b="1" i="1" dirty="0">
                <a:effectLst/>
                <a:latin typeface="Times New Roman" panose="02020603050405020304" pitchFamily="18" charset="0"/>
                <a:ea typeface="Microsoft Sans Serif" panose="020B0604020202020204" pitchFamily="34" charset="0"/>
              </a:rPr>
              <a:t>Використані джерела</a:t>
            </a:r>
            <a:r>
              <a:rPr lang="uk-UA" sz="1800" i="1" dirty="0">
                <a:effectLst/>
                <a:latin typeface="Times New Roman" panose="02020603050405020304" pitchFamily="18" charset="0"/>
                <a:ea typeface="Microsoft Sans Serif" panose="020B0604020202020204" pitchFamily="34" charset="0"/>
              </a:rPr>
              <a:t>: </a:t>
            </a:r>
            <a:endParaRPr lang="ru-RU" sz="1000" i="1" dirty="0">
              <a:effectLst/>
              <a:latin typeface="Microsoft Sans Serif" panose="020B0604020202020204" pitchFamily="34" charset="0"/>
              <a:ea typeface="Microsoft Sans Serif" panose="020B0604020202020204" pitchFamily="34" charset="0"/>
            </a:endParaRPr>
          </a:p>
          <a:p>
            <a:pPr marL="342900" indent="-342900" algn="just">
              <a:lnSpc>
                <a:spcPts val="1225"/>
              </a:lnSpc>
              <a:spcBef>
                <a:spcPts val="600"/>
              </a:spcBef>
              <a:buAutoNum type="arabicPeriod"/>
              <a:tabLst>
                <a:tab pos="146050" algn="l"/>
              </a:tabLst>
            </a:pPr>
            <a:r>
              <a:rPr lang="uk-UA" sz="1800" i="1" dirty="0">
                <a:effectLst/>
                <a:latin typeface="Times New Roman" panose="02020603050405020304" pitchFamily="18" charset="0"/>
                <a:ea typeface="Microsoft Sans Serif" panose="020B0604020202020204" pitchFamily="34" charset="0"/>
              </a:rPr>
              <a:t>Науково-методичний журнал МОН України  «Дошкільне виховання», №5, 2021;</a:t>
            </a:r>
            <a:endParaRPr lang="ru-RU" sz="1000" i="1" dirty="0">
              <a:latin typeface="Microsoft Sans Serif" panose="020B0604020202020204" pitchFamily="34" charset="0"/>
              <a:ea typeface="Microsoft Sans Serif" panose="020B0604020202020204" pitchFamily="34" charset="0"/>
            </a:endParaRPr>
          </a:p>
          <a:p>
            <a:pPr algn="just">
              <a:lnSpc>
                <a:spcPts val="1225"/>
              </a:lnSpc>
              <a:spcBef>
                <a:spcPts val="600"/>
              </a:spcBef>
              <a:tabLst>
                <a:tab pos="146050" algn="l"/>
              </a:tabLst>
            </a:pPr>
            <a:endParaRPr lang="uk-UA" i="1" dirty="0">
              <a:latin typeface="Times New Roman" panose="02020603050405020304" pitchFamily="18" charset="0"/>
              <a:ea typeface="Microsoft Sans Serif" panose="020B0604020202020204" pitchFamily="34" charset="0"/>
            </a:endParaRPr>
          </a:p>
          <a:p>
            <a:pPr algn="just">
              <a:lnSpc>
                <a:spcPts val="1225"/>
              </a:lnSpc>
              <a:spcBef>
                <a:spcPts val="600"/>
              </a:spcBef>
              <a:tabLst>
                <a:tab pos="146050" algn="l"/>
              </a:tabLst>
            </a:pPr>
            <a:r>
              <a:rPr lang="uk-UA" i="1" dirty="0">
                <a:latin typeface="Times New Roman" panose="02020603050405020304" pitchFamily="18" charset="0"/>
                <a:ea typeface="Microsoft Sans Serif" panose="020B0604020202020204" pitchFamily="34" charset="0"/>
              </a:rPr>
              <a:t>2. </a:t>
            </a:r>
            <a:r>
              <a:rPr lang="uk-UA" sz="1800" i="1" dirty="0">
                <a:effectLst/>
                <a:latin typeface="Times New Roman" panose="02020603050405020304" pitchFamily="18" charset="0"/>
                <a:ea typeface="Microsoft Sans Serif" panose="020B0604020202020204" pitchFamily="34" charset="0"/>
              </a:rPr>
              <a:t>  Навчально-методичний посібник «Державний стандарт дошкільної освіти: </a:t>
            </a:r>
          </a:p>
          <a:p>
            <a:pPr indent="165100" algn="just">
              <a:lnSpc>
                <a:spcPts val="1225"/>
              </a:lnSpc>
              <a:spcBef>
                <a:spcPts val="600"/>
              </a:spcBef>
              <a:tabLst>
                <a:tab pos="146050" algn="l"/>
              </a:tabLst>
            </a:pPr>
            <a:r>
              <a:rPr lang="uk-UA" sz="1800" i="1" dirty="0">
                <a:effectLst/>
                <a:latin typeface="Times New Roman" panose="02020603050405020304" pitchFamily="18" charset="0"/>
                <a:ea typeface="Microsoft Sans Serif" panose="020B0604020202020204" pitchFamily="34" charset="0"/>
              </a:rPr>
              <a:t>особливості впровадження». ТОВ Видавництво «Ранок», 2021.</a:t>
            </a:r>
            <a:endParaRPr lang="ru-RU" sz="1000" i="1" dirty="0">
              <a:effectLst/>
              <a:latin typeface="Microsoft Sans Serif" panose="020B0604020202020204" pitchFamily="34" charset="0"/>
              <a:ea typeface="Microsoft Sans Serif" panose="020B0604020202020204" pitchFamily="34" charset="0"/>
            </a:endParaRPr>
          </a:p>
        </p:txBody>
      </p:sp>
      <p:pic>
        <p:nvPicPr>
          <p:cNvPr id="8" name="Рисунок 7">
            <a:extLst>
              <a:ext uri="{FF2B5EF4-FFF2-40B4-BE49-F238E27FC236}">
                <a16:creationId xmlns:a16="http://schemas.microsoft.com/office/drawing/2014/main" id="{2CA0C792-0CC2-45CD-A638-4F943E3A85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7091" y="1844824"/>
            <a:ext cx="4677317" cy="2730116"/>
          </a:xfrm>
          <a:prstGeom prst="rect">
            <a:avLst/>
          </a:prstGeom>
        </p:spPr>
      </p:pic>
    </p:spTree>
    <p:extLst>
      <p:ext uri="{BB962C8B-B14F-4D97-AF65-F5344CB8AC3E}">
        <p14:creationId xmlns:p14="http://schemas.microsoft.com/office/powerpoint/2010/main" val="140004671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grpId="0" nodeType="afterEffect">
                                  <p:stCondLst>
                                    <p:cond delay="0"/>
                                  </p:stCondLst>
                                  <p:childTnLst>
                                    <p:anim calcmode="lin" valueType="num">
                                      <p:cBhvr>
                                        <p:cTn id="6" dur="2000"/>
                                        <p:tgtEl>
                                          <p:spTgt spid="2"/>
                                        </p:tgtEl>
                                        <p:attrNameLst>
                                          <p:attrName>ppt_w</p:attrName>
                                        </p:attrNameLst>
                                      </p:cBhvr>
                                      <p:tavLst>
                                        <p:tav tm="0">
                                          <p:val>
                                            <p:strVal val="ppt_w"/>
                                          </p:val>
                                        </p:tav>
                                        <p:tav tm="100000">
                                          <p:val>
                                            <p:fltVal val="0"/>
                                          </p:val>
                                        </p:tav>
                                      </p:tavLst>
                                    </p:anim>
                                    <p:anim calcmode="lin" valueType="num">
                                      <p:cBhvr>
                                        <p:cTn id="7" dur="2000"/>
                                        <p:tgtEl>
                                          <p:spTgt spid="2"/>
                                        </p:tgtEl>
                                        <p:attrNameLst>
                                          <p:attrName>ppt_h</p:attrName>
                                        </p:attrNameLst>
                                      </p:cBhvr>
                                      <p:tavLst>
                                        <p:tav tm="0">
                                          <p:val>
                                            <p:strVal val="ppt_h"/>
                                          </p:val>
                                        </p:tav>
                                        <p:tav tm="100000">
                                          <p:val>
                                            <p:fltVal val="0"/>
                                          </p:val>
                                        </p:tav>
                                      </p:tavLst>
                                    </p:anim>
                                    <p:anim calcmode="lin" valueType="num">
                                      <p:cBhvr>
                                        <p:cTn id="8" dur="2000"/>
                                        <p:tgtEl>
                                          <p:spTgt spid="2"/>
                                        </p:tgtEl>
                                        <p:attrNameLst>
                                          <p:attrName>style.rotation</p:attrName>
                                        </p:attrNameLst>
                                      </p:cBhvr>
                                      <p:tavLst>
                                        <p:tav tm="0">
                                          <p:val>
                                            <p:fltVal val="0"/>
                                          </p:val>
                                        </p:tav>
                                        <p:tav tm="100000">
                                          <p:val>
                                            <p:fltVal val="90"/>
                                          </p:val>
                                        </p:tav>
                                      </p:tavLst>
                                    </p:anim>
                                    <p:animEffect transition="out" filter="fade">
                                      <p:cBhvr>
                                        <p:cTn id="9" dur="2000"/>
                                        <p:tgtEl>
                                          <p:spTgt spid="2"/>
                                        </p:tgtEl>
                                      </p:cBhvr>
                                    </p:animEffect>
                                    <p:set>
                                      <p:cBhvr>
                                        <p:cTn id="10" dur="1" fill="hold">
                                          <p:stCondLst>
                                            <p:cond delay="1999"/>
                                          </p:stCondLst>
                                        </p:cTn>
                                        <p:tgtEl>
                                          <p:spTgt spid="2"/>
                                        </p:tgtEl>
                                        <p:attrNameLst>
                                          <p:attrName>style.visibility</p:attrName>
                                        </p:attrNameLst>
                                      </p:cBhvr>
                                      <p:to>
                                        <p:strVal val="hidden"/>
                                      </p:to>
                                    </p:set>
                                  </p:childTnLst>
                                </p:cTn>
                              </p:par>
                            </p:childTnLst>
                          </p:cTn>
                        </p:par>
                        <p:par>
                          <p:cTn id="11" fill="hold">
                            <p:stCondLst>
                              <p:cond delay="2000"/>
                            </p:stCondLst>
                            <p:childTnLst>
                              <p:par>
                                <p:cTn id="12" presetID="31" presetClass="exit" presetSubtype="0" fill="hold" grpId="0" nodeType="afterEffect" nodePh="1">
                                  <p:stCondLst>
                                    <p:cond delay="0"/>
                                  </p:stCondLst>
                                  <p:endCondLst>
                                    <p:cond evt="begin" delay="0">
                                      <p:tn val="12"/>
                                    </p:cond>
                                  </p:endCondLst>
                                  <p:childTnLst>
                                    <p:anim calcmode="lin" valueType="num">
                                      <p:cBhvr>
                                        <p:cTn id="13" dur="2000"/>
                                        <p:tgtEl>
                                          <p:spTgt spid="3"/>
                                        </p:tgtEl>
                                        <p:attrNameLst>
                                          <p:attrName>ppt_w</p:attrName>
                                        </p:attrNameLst>
                                      </p:cBhvr>
                                      <p:tavLst>
                                        <p:tav tm="0">
                                          <p:val>
                                            <p:strVal val="ppt_w"/>
                                          </p:val>
                                        </p:tav>
                                        <p:tav tm="100000">
                                          <p:val>
                                            <p:fltVal val="0"/>
                                          </p:val>
                                        </p:tav>
                                      </p:tavLst>
                                    </p:anim>
                                    <p:anim calcmode="lin" valueType="num">
                                      <p:cBhvr>
                                        <p:cTn id="14" dur="2000"/>
                                        <p:tgtEl>
                                          <p:spTgt spid="3"/>
                                        </p:tgtEl>
                                        <p:attrNameLst>
                                          <p:attrName>ppt_h</p:attrName>
                                        </p:attrNameLst>
                                      </p:cBhvr>
                                      <p:tavLst>
                                        <p:tav tm="0">
                                          <p:val>
                                            <p:strVal val="ppt_h"/>
                                          </p:val>
                                        </p:tav>
                                        <p:tav tm="100000">
                                          <p:val>
                                            <p:fltVal val="0"/>
                                          </p:val>
                                        </p:tav>
                                      </p:tavLst>
                                    </p:anim>
                                    <p:anim calcmode="lin" valueType="num">
                                      <p:cBhvr>
                                        <p:cTn id="15" dur="2000"/>
                                        <p:tgtEl>
                                          <p:spTgt spid="3"/>
                                        </p:tgtEl>
                                        <p:attrNameLst>
                                          <p:attrName>style.rotation</p:attrName>
                                        </p:attrNameLst>
                                      </p:cBhvr>
                                      <p:tavLst>
                                        <p:tav tm="0">
                                          <p:val>
                                            <p:fltVal val="0"/>
                                          </p:val>
                                        </p:tav>
                                        <p:tav tm="100000">
                                          <p:val>
                                            <p:fltVal val="90"/>
                                          </p:val>
                                        </p:tav>
                                      </p:tavLst>
                                    </p:anim>
                                    <p:animEffect transition="out" filter="fade">
                                      <p:cBhvr>
                                        <p:cTn id="16" dur="2000"/>
                                        <p:tgtEl>
                                          <p:spTgt spid="3"/>
                                        </p:tgtEl>
                                      </p:cBhvr>
                                    </p:animEffect>
                                    <p:set>
                                      <p:cBhvr>
                                        <p:cTn id="17"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714A17-449A-4E63-AF72-5866F2C735F3}"/>
              </a:ext>
            </a:extLst>
          </p:cNvPr>
          <p:cNvSpPr>
            <a:spLocks noGrp="1"/>
          </p:cNvSpPr>
          <p:nvPr>
            <p:ph type="title"/>
          </p:nvPr>
        </p:nvSpPr>
        <p:spPr>
          <a:xfrm>
            <a:off x="467544" y="836712"/>
            <a:ext cx="6840760" cy="1584176"/>
          </a:xfrm>
          <a:solidFill>
            <a:schemeClr val="accent4">
              <a:lumMod val="60000"/>
              <a:lumOff val="40000"/>
            </a:schemeClr>
          </a:solidFill>
        </p:spPr>
        <p:txBody>
          <a:bodyPr>
            <a:noAutofit/>
          </a:bodyPr>
          <a:lstStyle/>
          <a:p>
            <a:r>
              <a:rPr lang="uk-UA" sz="7200" i="1" dirty="0">
                <a:solidFill>
                  <a:srgbClr val="7030A0"/>
                </a:solidFill>
                <a:latin typeface="Times New Roman" panose="02020603050405020304" pitchFamily="18" charset="0"/>
                <a:cs typeface="Times New Roman" panose="02020603050405020304" pitchFamily="18" charset="0"/>
              </a:rPr>
              <a:t>Дякую за  увагу</a:t>
            </a:r>
            <a:endParaRPr lang="ru-RU" sz="7200" i="1" dirty="0">
              <a:solidFill>
                <a:srgbClr val="7030A0"/>
              </a:solidFill>
              <a:latin typeface="Times New Roman" panose="02020603050405020304" pitchFamily="18" charset="0"/>
              <a:cs typeface="Times New Roman" panose="02020603050405020304" pitchFamily="18" charset="0"/>
            </a:endParaRPr>
          </a:p>
        </p:txBody>
      </p:sp>
      <p:pic>
        <p:nvPicPr>
          <p:cNvPr id="4" name="Picture 2" descr="Дитячий садочок №270 — Психічний розвиток дитини раннього та дошкільного  віку">
            <a:extLst>
              <a:ext uri="{FF2B5EF4-FFF2-40B4-BE49-F238E27FC236}">
                <a16:creationId xmlns:a16="http://schemas.microsoft.com/office/drawing/2014/main" id="{C69EBA4C-2CE9-4046-BEC7-88A3F43FB0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2780782"/>
            <a:ext cx="4824536" cy="3168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173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5279" y="4980024"/>
            <a:ext cx="5904086" cy="646331"/>
          </a:xfrm>
          <a:prstGeom prst="rect">
            <a:avLst/>
          </a:prstGeom>
          <a:solidFill>
            <a:schemeClr val="accent5">
              <a:lumMod val="60000"/>
              <a:lumOff val="40000"/>
            </a:schemeClr>
          </a:solidFill>
        </p:spPr>
        <p:txBody>
          <a:bodyPr wrap="square">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Як я досягаю бажаного результату?</a:t>
            </a:r>
          </a:p>
          <a:p>
            <a:pPr algn="ctr"/>
            <a:r>
              <a:rPr lang="uk-UA" b="1" dirty="0">
                <a:solidFill>
                  <a:srgbClr val="002060"/>
                </a:solidFill>
                <a:latin typeface="Times New Roman" panose="02020603050405020304" pitchFamily="18" charset="0"/>
                <a:cs typeface="Times New Roman" panose="02020603050405020304" pitchFamily="18" charset="0"/>
              </a:rPr>
              <a:t> (</a:t>
            </a:r>
            <a:r>
              <a:rPr lang="uk-UA" dirty="0">
                <a:solidFill>
                  <a:srgbClr val="002060"/>
                </a:solidFill>
                <a:latin typeface="Times New Roman" panose="02020603050405020304" pitchFamily="18" charset="0"/>
                <a:cs typeface="Times New Roman" panose="02020603050405020304" pitchFamily="18" charset="0"/>
              </a:rPr>
              <a:t>вольові зусилля) </a:t>
            </a:r>
            <a:endParaRPr lang="ru-RU" dirty="0">
              <a:solidFill>
                <a:srgbClr val="00206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775358" y="3637123"/>
            <a:ext cx="4228690" cy="369332"/>
          </a:xfrm>
          <a:prstGeom prst="rect">
            <a:avLst/>
          </a:prstGeom>
          <a:solidFill>
            <a:schemeClr val="accent5">
              <a:lumMod val="60000"/>
              <a:lumOff val="40000"/>
            </a:schemeClr>
          </a:solidFill>
        </p:spPr>
        <p:txBody>
          <a:bodyPr wrap="square">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Що я хочу? (</a:t>
            </a:r>
            <a:r>
              <a:rPr lang="uk-UA" dirty="0">
                <a:solidFill>
                  <a:srgbClr val="002060"/>
                </a:solidFill>
                <a:latin typeface="Times New Roman" panose="02020603050405020304" pitchFamily="18" charset="0"/>
                <a:cs typeface="Times New Roman" panose="02020603050405020304" pitchFamily="18" charset="0"/>
              </a:rPr>
              <a:t>рушійні спонукання</a:t>
            </a:r>
            <a:r>
              <a:rPr lang="uk-UA" b="1" dirty="0">
                <a:solidFill>
                  <a:srgbClr val="002060"/>
                </a:solidFill>
                <a:latin typeface="Times New Roman" panose="02020603050405020304" pitchFamily="18" charset="0"/>
                <a:cs typeface="Times New Roman" panose="02020603050405020304" pitchFamily="18" charset="0"/>
              </a:rPr>
              <a:t>) </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55278" y="4276505"/>
            <a:ext cx="5164794" cy="369332"/>
          </a:xfrm>
          <a:prstGeom prst="rect">
            <a:avLst/>
          </a:prstGeom>
          <a:solidFill>
            <a:schemeClr val="accent5">
              <a:lumMod val="60000"/>
              <a:lumOff val="40000"/>
            </a:schemeClr>
          </a:solidFill>
        </p:spPr>
        <p:txBody>
          <a:bodyPr wrap="square">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Що я можу, знаю, умію? </a:t>
            </a:r>
            <a:r>
              <a:rPr lang="uk-UA" dirty="0">
                <a:solidFill>
                  <a:srgbClr val="002060"/>
                </a:solidFill>
                <a:latin typeface="Times New Roman" panose="02020603050405020304" pitchFamily="18" charset="0"/>
                <a:cs typeface="Times New Roman" panose="02020603050405020304" pitchFamily="18" charset="0"/>
              </a:rPr>
              <a:t>(інтелектуальні</a:t>
            </a:r>
            <a:r>
              <a:rPr lang="uk-UA" b="1" dirty="0">
                <a:solidFill>
                  <a:srgbClr val="002060"/>
                </a:solidFill>
                <a:latin typeface="Times New Roman" panose="02020603050405020304" pitchFamily="18" charset="0"/>
                <a:cs typeface="Times New Roman" panose="02020603050405020304" pitchFamily="18" charset="0"/>
              </a:rPr>
              <a:t>) </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FB6D7F6F-51FC-4A61-AE90-CBA825B8B89D}"/>
              </a:ext>
            </a:extLst>
          </p:cNvPr>
          <p:cNvSpPr txBox="1"/>
          <p:nvPr/>
        </p:nvSpPr>
        <p:spPr>
          <a:xfrm>
            <a:off x="490744" y="456141"/>
            <a:ext cx="7897680" cy="1938992"/>
          </a:xfrm>
          <a:prstGeom prst="rect">
            <a:avLst/>
          </a:prstGeom>
          <a:solidFill>
            <a:schemeClr val="accent5">
              <a:lumMod val="40000"/>
              <a:lumOff val="60000"/>
            </a:schemeClr>
          </a:solidFill>
        </p:spPr>
        <p:txBody>
          <a:bodyPr wrap="square">
            <a:spAutoFit/>
          </a:bodyPr>
          <a:lstStyle/>
          <a:p>
            <a:pPr algn="just"/>
            <a:r>
              <a:rPr lang="ru-RU" sz="2000" b="1" dirty="0" err="1">
                <a:solidFill>
                  <a:schemeClr val="accent5">
                    <a:lumMod val="75000"/>
                  </a:schemeClr>
                </a:solidFill>
                <a:latin typeface="Times New Roman" panose="02020603050405020304" pitchFamily="18" charset="0"/>
                <a:cs typeface="Times New Roman" panose="02020603050405020304" pitchFamily="18" charset="0"/>
              </a:rPr>
              <a:t>Ігрова</a:t>
            </a:r>
            <a:r>
              <a:rPr lang="ru-RU" sz="2000" b="1" dirty="0">
                <a:solidFill>
                  <a:schemeClr val="accent5">
                    <a:lumMod val="75000"/>
                  </a:schemeClr>
                </a:solidFill>
                <a:latin typeface="Times New Roman" panose="02020603050405020304" pitchFamily="18" charset="0"/>
                <a:cs typeface="Times New Roman" panose="02020603050405020304" pitchFamily="18" charset="0"/>
              </a:rPr>
              <a:t> </a:t>
            </a:r>
            <a:r>
              <a:rPr lang="ru-RU" sz="2000" b="1" dirty="0" err="1">
                <a:solidFill>
                  <a:schemeClr val="accent5">
                    <a:lumMod val="75000"/>
                  </a:schemeClr>
                </a:solidFill>
                <a:latin typeface="Times New Roman" panose="02020603050405020304" pitchFamily="18" charset="0"/>
                <a:cs typeface="Times New Roman" panose="02020603050405020304" pitchFamily="18" charset="0"/>
              </a:rPr>
              <a:t>компетентість</a:t>
            </a:r>
            <a:r>
              <a:rPr lang="ru-RU" sz="2000" b="1" dirty="0">
                <a:solidFill>
                  <a:schemeClr val="accent5">
                    <a:lumMod val="75000"/>
                  </a:schemeClr>
                </a:solidFill>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 це здатність </a:t>
            </a:r>
            <a:r>
              <a:rPr lang="ru-RU" sz="2000" dirty="0" err="1">
                <a:latin typeface="Times New Roman" panose="02020603050405020304" pitchFamily="18" charset="0"/>
                <a:cs typeface="Times New Roman" panose="02020603050405020304" pitchFamily="18" charset="0"/>
              </a:rPr>
              <a:t>дитини</a:t>
            </a:r>
            <a:r>
              <a:rPr lang="ru-RU" sz="2000" dirty="0">
                <a:latin typeface="Times New Roman" panose="02020603050405020304" pitchFamily="18" charset="0"/>
                <a:cs typeface="Times New Roman" panose="02020603050405020304" pitchFamily="18" charset="0"/>
              </a:rPr>
              <a:t> до </a:t>
            </a:r>
            <a:r>
              <a:rPr lang="ru-RU" sz="2000" dirty="0" err="1">
                <a:latin typeface="Times New Roman" panose="02020603050405020304" pitchFamily="18" charset="0"/>
                <a:cs typeface="Times New Roman" panose="02020603050405020304" pitchFamily="18" charset="0"/>
              </a:rPr>
              <a:t>вільної</a:t>
            </a:r>
            <a:r>
              <a:rPr lang="ru-RU" sz="2000" dirty="0">
                <a:latin typeface="Times New Roman" panose="02020603050405020304" pitchFamily="18" charset="0"/>
                <a:cs typeface="Times New Roman" panose="02020603050405020304" pitchFamily="18" charset="0"/>
              </a:rPr>
              <a:t> емоційно насиченої спонтанної </a:t>
            </a:r>
            <a:r>
              <a:rPr lang="ru-RU" sz="2000" dirty="0" err="1">
                <a:latin typeface="Times New Roman" panose="02020603050405020304" pitchFamily="18" charset="0"/>
                <a:cs typeface="Times New Roman" panose="02020603050405020304" pitchFamily="18" charset="0"/>
              </a:rPr>
              <a:t>активності</a:t>
            </a:r>
            <a:r>
              <a:rPr lang="ru-RU" sz="2000" dirty="0">
                <a:latin typeface="Times New Roman" panose="02020603050405020304" pitchFamily="18" charset="0"/>
                <a:cs typeface="Times New Roman" panose="02020603050405020304" pitchFamily="18" charset="0"/>
              </a:rPr>
              <a:t> з </a:t>
            </a:r>
            <a:r>
              <a:rPr lang="ru-RU" sz="2000" dirty="0" err="1">
                <a:latin typeface="Times New Roman" panose="02020603050405020304" pitchFamily="18" charset="0"/>
                <a:cs typeface="Times New Roman" panose="02020603050405020304" pitchFamily="18" charset="0"/>
              </a:rPr>
              <a:t>власної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ініціативи</a:t>
            </a:r>
            <a:r>
              <a:rPr lang="ru-RU" sz="2000" dirty="0">
                <a:latin typeface="Times New Roman" panose="02020603050405020304" pitchFamily="18" charset="0"/>
                <a:cs typeface="Times New Roman" panose="02020603050405020304" pitchFamily="18" charset="0"/>
              </a:rPr>
              <a:t>, у </a:t>
            </a:r>
            <a:r>
              <a:rPr lang="ru-RU" sz="2000" dirty="0" err="1">
                <a:latin typeface="Times New Roman" panose="02020603050405020304" pitchFamily="18" charset="0"/>
                <a:cs typeface="Times New Roman" panose="02020603050405020304" pitchFamily="18" charset="0"/>
              </a:rPr>
              <a:t>якій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реалізується</a:t>
            </a:r>
            <a:r>
              <a:rPr lang="ru-RU" sz="2000" dirty="0">
                <a:latin typeface="Times New Roman" panose="02020603050405020304" pitchFamily="18" charset="0"/>
                <a:cs typeface="Times New Roman" panose="02020603050405020304" pitchFamily="18" charset="0"/>
              </a:rPr>
              <a:t> можливість застосування </a:t>
            </a:r>
            <a:r>
              <a:rPr lang="ru-RU" sz="2000" dirty="0" err="1">
                <a:latin typeface="Times New Roman" panose="02020603050405020304" pitchFamily="18" charset="0"/>
                <a:cs typeface="Times New Roman" panose="02020603050405020304" pitchFamily="18" charset="0"/>
              </a:rPr>
              <a:t>наявних</a:t>
            </a:r>
            <a:r>
              <a:rPr lang="ru-RU" sz="2000" dirty="0">
                <a:latin typeface="Times New Roman" panose="02020603050405020304" pitchFamily="18" charset="0"/>
                <a:cs typeface="Times New Roman" panose="02020603050405020304" pitchFamily="18" charset="0"/>
              </a:rPr>
              <a:t> і засвоєння </a:t>
            </a:r>
            <a:r>
              <a:rPr lang="ru-RU" sz="2000" dirty="0" err="1">
                <a:latin typeface="Times New Roman" panose="02020603050405020304" pitchFamily="18" charset="0"/>
                <a:cs typeface="Times New Roman" panose="02020603050405020304" pitchFamily="18" charset="0"/>
              </a:rPr>
              <a:t>нових</a:t>
            </a:r>
            <a:r>
              <a:rPr lang="ru-RU" sz="2000" dirty="0">
                <a:latin typeface="Times New Roman" panose="02020603050405020304" pitchFamily="18" charset="0"/>
                <a:cs typeface="Times New Roman" panose="02020603050405020304" pitchFamily="18" charset="0"/>
              </a:rPr>
              <a:t> знань та особистісного розвитку через </a:t>
            </a:r>
            <a:r>
              <a:rPr lang="ru-RU" sz="2000" dirty="0" err="1">
                <a:latin typeface="Times New Roman" panose="02020603050405020304" pitchFamily="18" charset="0"/>
                <a:cs typeface="Times New Roman" panose="02020603050405020304" pitchFamily="18" charset="0"/>
              </a:rPr>
              <a:t>прагнення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дитини</a:t>
            </a:r>
            <a:r>
              <a:rPr lang="ru-RU" sz="2000" dirty="0">
                <a:latin typeface="Times New Roman" panose="02020603050405020304" pitchFamily="18" charset="0"/>
                <a:cs typeface="Times New Roman" panose="02020603050405020304" pitchFamily="18" charset="0"/>
              </a:rPr>
              <a:t> до </a:t>
            </a:r>
            <a:r>
              <a:rPr lang="ru-RU" sz="2000" dirty="0" err="1">
                <a:latin typeface="Times New Roman" panose="02020603050405020304" pitchFamily="18" charset="0"/>
                <a:cs typeface="Times New Roman" panose="02020603050405020304" pitchFamily="18" charset="0"/>
              </a:rPr>
              <a:t>участі</a:t>
            </a:r>
            <a:r>
              <a:rPr lang="ru-RU" sz="2000" dirty="0">
                <a:latin typeface="Times New Roman" panose="02020603050405020304" pitchFamily="18" charset="0"/>
                <a:cs typeface="Times New Roman" panose="02020603050405020304" pitchFamily="18" charset="0"/>
              </a:rPr>
              <a:t> у житті дорослих шляхом реалізації інтересів у ігрових та рольових </a:t>
            </a:r>
            <a:r>
              <a:rPr lang="ru-RU" sz="2000" dirty="0" err="1">
                <a:latin typeface="Times New Roman" panose="02020603050405020304" pitchFamily="18" charset="0"/>
                <a:cs typeface="Times New Roman" panose="02020603050405020304" pitchFamily="18" charset="0"/>
              </a:rPr>
              <a:t>діях</a:t>
            </a:r>
            <a:r>
              <a:rPr lang="ru-RU" sz="2000" dirty="0">
                <a:latin typeface="Times New Roman" panose="02020603050405020304" pitchFamily="18" charset="0"/>
                <a:cs typeface="Times New Roman" panose="02020603050405020304" pitchFamily="18" charset="0"/>
              </a:rPr>
              <a:t> в узагальненій </a:t>
            </a:r>
            <a:r>
              <a:rPr lang="ru-RU" sz="2000" dirty="0" err="1">
                <a:latin typeface="Times New Roman" panose="02020603050405020304" pitchFamily="18" charset="0"/>
                <a:cs typeface="Times New Roman" panose="02020603050405020304" pitchFamily="18" charset="0"/>
              </a:rPr>
              <a:t>формі</a:t>
            </a:r>
            <a:r>
              <a:rPr lang="ru-RU" sz="2000" dirty="0">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931A994E-2926-4443-9203-38A37B748A7D}"/>
              </a:ext>
            </a:extLst>
          </p:cNvPr>
          <p:cNvSpPr txBox="1"/>
          <p:nvPr/>
        </p:nvSpPr>
        <p:spPr>
          <a:xfrm>
            <a:off x="1331640" y="2729320"/>
            <a:ext cx="7056784" cy="707886"/>
          </a:xfrm>
          <a:prstGeom prst="rect">
            <a:avLst/>
          </a:prstGeom>
          <a:noFill/>
        </p:spPr>
        <p:txBody>
          <a:bodyPr wrap="square">
            <a:spAutoFit/>
          </a:bodyPr>
          <a:lstStyle/>
          <a:p>
            <a:pPr algn="ctr"/>
            <a:r>
              <a:rPr lang="ru-RU" sz="2000" b="1" dirty="0" err="1">
                <a:solidFill>
                  <a:schemeClr val="accent5">
                    <a:lumMod val="75000"/>
                  </a:schemeClr>
                </a:solidFill>
                <a:latin typeface="Times New Roman" panose="02020603050405020304" pitchFamily="18" charset="0"/>
                <a:cs typeface="Times New Roman" panose="02020603050405020304" pitchFamily="18" charset="0"/>
              </a:rPr>
              <a:t>Гра</a:t>
            </a:r>
            <a:r>
              <a:rPr lang="ru-RU" sz="2000" b="1" dirty="0">
                <a:solidFill>
                  <a:schemeClr val="accent5">
                    <a:lumMod val="75000"/>
                  </a:schemeClr>
                </a:solidFill>
                <a:latin typeface="Times New Roman" panose="02020603050405020304" pitchFamily="18" charset="0"/>
                <a:cs typeface="Times New Roman" panose="02020603050405020304" pitchFamily="18" charset="0"/>
              </a:rPr>
              <a:t> забезпечує </a:t>
            </a:r>
            <a:r>
              <a:rPr lang="ru-RU" sz="2000" b="1" dirty="0" err="1">
                <a:solidFill>
                  <a:schemeClr val="accent5">
                    <a:lumMod val="75000"/>
                  </a:schemeClr>
                </a:solidFill>
                <a:latin typeface="Times New Roman" panose="02020603050405020304" pitchFamily="18" charset="0"/>
                <a:cs typeface="Times New Roman" panose="02020603050405020304" pitchFamily="18" charset="0"/>
              </a:rPr>
              <a:t>цілісність</a:t>
            </a:r>
            <a:r>
              <a:rPr lang="ru-RU" sz="2000" b="1" dirty="0">
                <a:solidFill>
                  <a:schemeClr val="accent5">
                    <a:lumMod val="75000"/>
                  </a:schemeClr>
                </a:solidFill>
                <a:latin typeface="Times New Roman" panose="02020603050405020304" pitchFamily="18" charset="0"/>
                <a:cs typeface="Times New Roman" panose="02020603050405020304" pitchFamily="18" charset="0"/>
              </a:rPr>
              <a:t> особистісного розвитку, оскільки </a:t>
            </a:r>
            <a:r>
              <a:rPr lang="ru-RU" sz="2000" b="1" dirty="0" err="1">
                <a:solidFill>
                  <a:schemeClr val="accent5">
                    <a:lumMod val="75000"/>
                  </a:schemeClr>
                </a:solidFill>
                <a:latin typeface="Times New Roman" panose="02020603050405020304" pitchFamily="18" charset="0"/>
                <a:cs typeface="Times New Roman" panose="02020603050405020304" pitchFamily="18" charset="0"/>
              </a:rPr>
              <a:t>об’єднує</a:t>
            </a:r>
            <a:r>
              <a:rPr lang="ru-RU" sz="2000" b="1" dirty="0">
                <a:solidFill>
                  <a:schemeClr val="accent5">
                    <a:lumMod val="75000"/>
                  </a:schemeClr>
                </a:solidFill>
                <a:latin typeface="Times New Roman" panose="02020603050405020304" pitchFamily="18" charset="0"/>
                <a:cs typeface="Times New Roman" panose="02020603050405020304" pitchFamily="18" charset="0"/>
              </a:rPr>
              <a:t> мотиваційні, інтелектуальні, </a:t>
            </a:r>
            <a:r>
              <a:rPr lang="ru-RU" sz="2000" b="1" dirty="0" err="1">
                <a:solidFill>
                  <a:schemeClr val="accent5">
                    <a:lumMod val="75000"/>
                  </a:schemeClr>
                </a:solidFill>
                <a:latin typeface="Times New Roman" panose="02020603050405020304" pitchFamily="18" charset="0"/>
                <a:cs typeface="Times New Roman" panose="02020603050405020304" pitchFamily="18" charset="0"/>
              </a:rPr>
              <a:t>вольові</a:t>
            </a:r>
            <a:r>
              <a:rPr lang="ru-RU" sz="2000" b="1" dirty="0">
                <a:solidFill>
                  <a:schemeClr val="accent5">
                    <a:lumMod val="75000"/>
                  </a:schemeClr>
                </a:solidFill>
                <a:latin typeface="Times New Roman" panose="02020603050405020304" pitchFamily="18" charset="0"/>
                <a:cs typeface="Times New Roman" panose="02020603050405020304" pitchFamily="18" charset="0"/>
              </a:rPr>
              <a:t> </a:t>
            </a:r>
            <a:r>
              <a:rPr lang="ru-RU" sz="2000" b="1" dirty="0" err="1">
                <a:solidFill>
                  <a:schemeClr val="accent5">
                    <a:lumMod val="75000"/>
                  </a:schemeClr>
                </a:solidFill>
                <a:latin typeface="Times New Roman" panose="02020603050405020304" pitchFamily="18" charset="0"/>
                <a:cs typeface="Times New Roman" panose="02020603050405020304" pitchFamily="18" charset="0"/>
              </a:rPr>
              <a:t>зусилля</a:t>
            </a:r>
            <a:r>
              <a:rPr lang="ru-RU" sz="2000" b="1" dirty="0">
                <a:solidFill>
                  <a:srgbClr val="FF0000"/>
                </a:solidFill>
                <a:latin typeface="Times New Roman" panose="02020603050405020304" pitchFamily="18" charset="0"/>
                <a:cs typeface="Times New Roman" panose="02020603050405020304" pitchFamily="18" charset="0"/>
              </a:rPr>
              <a:t>: </a:t>
            </a:r>
          </a:p>
        </p:txBody>
      </p:sp>
      <p:pic>
        <p:nvPicPr>
          <p:cNvPr id="2" name="Рисунок 1">
            <a:extLst>
              <a:ext uri="{FF2B5EF4-FFF2-40B4-BE49-F238E27FC236}">
                <a16:creationId xmlns:a16="http://schemas.microsoft.com/office/drawing/2014/main" id="{3AABA072-7AC7-4755-B8E0-1AEBCBF7C9A5}"/>
              </a:ext>
            </a:extLst>
          </p:cNvPr>
          <p:cNvPicPr>
            <a:picLocks noChangeAspect="1"/>
          </p:cNvPicPr>
          <p:nvPr/>
        </p:nvPicPr>
        <p:blipFill>
          <a:blip r:embed="rId2"/>
          <a:stretch>
            <a:fillRect/>
          </a:stretch>
        </p:blipFill>
        <p:spPr>
          <a:xfrm>
            <a:off x="5220072" y="3933056"/>
            <a:ext cx="3571696" cy="2680053"/>
          </a:xfrm>
          <a:prstGeom prst="rect">
            <a:avLst/>
          </a:prstGeom>
        </p:spPr>
      </p:pic>
    </p:spTree>
    <p:extLst>
      <p:ext uri="{BB962C8B-B14F-4D97-AF65-F5344CB8AC3E}">
        <p14:creationId xmlns:p14="http://schemas.microsoft.com/office/powerpoint/2010/main" val="17979242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descr="Грудень 2020 - Сайт dnz-dzvinoch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4" descr="STREAM-освіта дошкільників - Сайт dnz-dzvinoch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TextBox 6">
            <a:extLst>
              <a:ext uri="{FF2B5EF4-FFF2-40B4-BE49-F238E27FC236}">
                <a16:creationId xmlns:a16="http://schemas.microsoft.com/office/drawing/2014/main" id="{3F186E3F-EAB1-40B5-8E9C-1497F495ED23}"/>
              </a:ext>
            </a:extLst>
          </p:cNvPr>
          <p:cNvSpPr txBox="1"/>
          <p:nvPr/>
        </p:nvSpPr>
        <p:spPr>
          <a:xfrm>
            <a:off x="612774" y="566678"/>
            <a:ext cx="8279705" cy="1938992"/>
          </a:xfrm>
          <a:prstGeom prst="rect">
            <a:avLst/>
          </a:prstGeom>
          <a:solidFill>
            <a:schemeClr val="accent5">
              <a:lumMod val="40000"/>
              <a:lumOff val="60000"/>
            </a:schemeClr>
          </a:solidFill>
        </p:spPr>
        <p:txBody>
          <a:bodyPr wrap="square">
            <a:spAutoFit/>
          </a:bodyPr>
          <a:lstStyle/>
          <a:p>
            <a:pPr algn="just"/>
            <a:r>
              <a:rPr lang="uk-UA" sz="2000" dirty="0">
                <a:solidFill>
                  <a:srgbClr val="000000"/>
                </a:solidFill>
                <a:effectLst/>
                <a:latin typeface="Times New Roman" panose="02020603050405020304" pitchFamily="18" charset="0"/>
                <a:ea typeface="Arial Unicode MS"/>
              </a:rPr>
              <a:t>У Базовому компоненті дошкільної освіти чітко сформульовані й уніфіковані складники всіх компетентностей, які дитина має набути на кінець дошкільного періоду: </a:t>
            </a:r>
            <a:r>
              <a:rPr lang="uk-UA" sz="2000" b="1" i="1" u="none" strike="noStrike" spc="0" dirty="0">
                <a:solidFill>
                  <a:schemeClr val="accent5">
                    <a:lumMod val="75000"/>
                  </a:schemeClr>
                </a:solidFill>
                <a:effectLst/>
                <a:latin typeface="Times New Roman" panose="02020603050405020304" pitchFamily="18" charset="0"/>
                <a:ea typeface="Microsoft Sans Serif" panose="020B0604020202020204" pitchFamily="34" charset="0"/>
                <a:cs typeface="Microsoft Sans Serif" panose="020B0604020202020204" pitchFamily="34" charset="0"/>
              </a:rPr>
              <a:t>емоційно-ціннісне ставлення, сформованість знань, навички.</a:t>
            </a:r>
            <a:r>
              <a:rPr lang="uk-UA" sz="2000" b="1" dirty="0">
                <a:solidFill>
                  <a:schemeClr val="accent5">
                    <a:lumMod val="75000"/>
                  </a:schemeClr>
                </a:solidFill>
                <a:effectLst/>
                <a:latin typeface="Times New Roman" panose="02020603050405020304" pitchFamily="18" charset="0"/>
                <a:ea typeface="Arial Unicode MS"/>
              </a:rPr>
              <a:t> </a:t>
            </a:r>
          </a:p>
          <a:p>
            <a:pPr algn="just"/>
            <a:r>
              <a:rPr lang="uk-UA" sz="2000" dirty="0">
                <a:solidFill>
                  <a:srgbClr val="000000"/>
                </a:solidFill>
                <a:latin typeface="Times New Roman" panose="02020603050405020304" pitchFamily="18" charset="0"/>
                <a:ea typeface="Arial Unicode MS"/>
              </a:rPr>
              <a:t>    </a:t>
            </a:r>
            <a:r>
              <a:rPr lang="uk-UA" sz="2000" dirty="0">
                <a:solidFill>
                  <a:srgbClr val="000000"/>
                </a:solidFill>
                <a:effectLst/>
                <a:latin typeface="Times New Roman" panose="02020603050405020304" pitchFamily="18" charset="0"/>
                <a:ea typeface="Arial Unicode MS"/>
              </a:rPr>
              <a:t>Варто звернути увагу на взаємозв’язок цих складників, адже саме він визначає логіку педагогічних впливів та очікувані результати</a:t>
            </a:r>
            <a:r>
              <a:rPr lang="uk-UA" sz="1800" dirty="0">
                <a:solidFill>
                  <a:srgbClr val="000000"/>
                </a:solidFill>
                <a:effectLst/>
                <a:latin typeface="Times New Roman" panose="02020603050405020304" pitchFamily="18" charset="0"/>
                <a:ea typeface="Arial Unicode MS"/>
              </a:rPr>
              <a:t>. </a:t>
            </a:r>
            <a:endParaRPr lang="ru-RU" dirty="0"/>
          </a:p>
        </p:txBody>
      </p:sp>
      <p:pic>
        <p:nvPicPr>
          <p:cNvPr id="10" name="Рисунок 9">
            <a:extLst>
              <a:ext uri="{FF2B5EF4-FFF2-40B4-BE49-F238E27FC236}">
                <a16:creationId xmlns:a16="http://schemas.microsoft.com/office/drawing/2014/main" id="{0E9B0519-1BFF-4847-89A3-06A38C6B19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2576" y="2636912"/>
            <a:ext cx="5460099" cy="4095074"/>
          </a:xfrm>
          <a:prstGeom prst="rect">
            <a:avLst/>
          </a:prstGeom>
        </p:spPr>
      </p:pic>
    </p:spTree>
    <p:extLst>
      <p:ext uri="{BB962C8B-B14F-4D97-AF65-F5344CB8AC3E}">
        <p14:creationId xmlns:p14="http://schemas.microsoft.com/office/powerpoint/2010/main" val="8784874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descr="Грудень 2020 - Сайт dnz-dzvinoch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4" descr="STREAM-освіта дошкільників - Сайт dnz-dzvinoch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TextBox 6">
            <a:extLst>
              <a:ext uri="{FF2B5EF4-FFF2-40B4-BE49-F238E27FC236}">
                <a16:creationId xmlns:a16="http://schemas.microsoft.com/office/drawing/2014/main" id="{E1F9217B-EE0A-4A43-B47D-9B384ACCBC71}"/>
              </a:ext>
            </a:extLst>
          </p:cNvPr>
          <p:cNvSpPr txBox="1"/>
          <p:nvPr/>
        </p:nvSpPr>
        <p:spPr>
          <a:xfrm>
            <a:off x="460375" y="404664"/>
            <a:ext cx="8576121" cy="1569660"/>
          </a:xfrm>
          <a:prstGeom prst="rect">
            <a:avLst/>
          </a:prstGeom>
          <a:solidFill>
            <a:schemeClr val="accent5">
              <a:lumMod val="40000"/>
              <a:lumOff val="60000"/>
            </a:schemeClr>
          </a:solidFill>
        </p:spPr>
        <p:txBody>
          <a:bodyPr wrap="square">
            <a:spAutoFit/>
          </a:bodyPr>
          <a:lstStyle/>
          <a:p>
            <a:r>
              <a:rPr lang="uk-UA" sz="2400" b="1" dirty="0">
                <a:solidFill>
                  <a:schemeClr val="accent5">
                    <a:lumMod val="75000"/>
                  </a:schemeClr>
                </a:solidFill>
                <a:latin typeface="Times New Roman" panose="02020603050405020304" pitchFamily="18" charset="0"/>
                <a:cs typeface="Times New Roman" panose="02020603050405020304" pitchFamily="18" charset="0"/>
              </a:rPr>
              <a:t>Емоційно-ціннісне ставлення це:</a:t>
            </a:r>
          </a:p>
          <a:p>
            <a:pPr marL="342900" indent="-342900">
              <a:buFont typeface="Wingdings" panose="05000000000000000000" pitchFamily="2" charset="2"/>
              <a:buChar char="ü"/>
            </a:pPr>
            <a:r>
              <a:rPr lang="uk-UA" sz="2400" dirty="0">
                <a:solidFill>
                  <a:schemeClr val="accent5">
                    <a:lumMod val="75000"/>
                  </a:schemeClr>
                </a:solidFill>
                <a:latin typeface="Comic Sans MS" panose="030F0702030302020204" pitchFamily="66" charset="0"/>
              </a:rPr>
              <a:t> </a:t>
            </a:r>
            <a:r>
              <a:rPr lang="uk-UA" sz="2400" b="1" i="1" u="none" strike="noStrike" spc="0" dirty="0">
                <a:solidFill>
                  <a:schemeClr val="accent5">
                    <a:lumMod val="75000"/>
                  </a:schemeClr>
                </a:solidFill>
                <a:effectLst/>
                <a:latin typeface="Times New Roman" panose="02020603050405020304" pitchFamily="18" charset="0"/>
                <a:ea typeface="Microsoft Sans Serif" panose="020B0604020202020204" pitchFamily="34" charset="0"/>
                <a:cs typeface="Microsoft Sans Serif" panose="020B0604020202020204" pitchFamily="34" charset="0"/>
              </a:rPr>
              <a:t>інтерес, </a:t>
            </a:r>
          </a:p>
          <a:p>
            <a:pPr marL="342900" indent="-342900">
              <a:buFont typeface="Wingdings" panose="05000000000000000000" pitchFamily="2" charset="2"/>
              <a:buChar char="ü"/>
            </a:pPr>
            <a:r>
              <a:rPr lang="uk-UA" sz="2400" b="1" i="1" u="none" strike="noStrike" spc="0" dirty="0">
                <a:solidFill>
                  <a:schemeClr val="accent5">
                    <a:lumMod val="75000"/>
                  </a:schemeClr>
                </a:solidFill>
                <a:effectLst/>
                <a:latin typeface="Times New Roman" panose="02020603050405020304" pitchFamily="18" charset="0"/>
                <a:ea typeface="Microsoft Sans Serif" panose="020B0604020202020204" pitchFamily="34" charset="0"/>
                <a:cs typeface="Microsoft Sans Serif" panose="020B0604020202020204" pitchFamily="34" charset="0"/>
              </a:rPr>
              <a:t>мотивація, </a:t>
            </a:r>
          </a:p>
          <a:p>
            <a:pPr marL="342900" indent="-342900">
              <a:buFont typeface="Wingdings" panose="05000000000000000000" pitchFamily="2" charset="2"/>
              <a:buChar char="ü"/>
            </a:pPr>
            <a:r>
              <a:rPr lang="uk-UA" sz="2400" b="1" i="1" u="none" strike="noStrike" spc="0" dirty="0">
                <a:solidFill>
                  <a:schemeClr val="accent5">
                    <a:lumMod val="75000"/>
                  </a:schemeClr>
                </a:solidFill>
                <a:effectLst/>
                <a:latin typeface="Times New Roman" panose="02020603050405020304" pitchFamily="18" charset="0"/>
                <a:ea typeface="Microsoft Sans Serif" panose="020B0604020202020204" pitchFamily="34" charset="0"/>
                <a:cs typeface="Microsoft Sans Serif" panose="020B0604020202020204" pitchFamily="34" charset="0"/>
              </a:rPr>
              <a:t>емоційна залученість .</a:t>
            </a:r>
            <a:r>
              <a:rPr lang="uk-UA" sz="1800" b="0" i="1" u="none" strike="noStrike" spc="0" dirty="0">
                <a:solidFill>
                  <a:schemeClr val="accent5">
                    <a:lumMod val="75000"/>
                  </a:schemeClr>
                </a:solidFill>
                <a:effectLst/>
                <a:latin typeface="Times New Roman" panose="02020603050405020304" pitchFamily="18" charset="0"/>
                <a:ea typeface="Microsoft Sans Serif" panose="020B0604020202020204" pitchFamily="34" charset="0"/>
                <a:cs typeface="Microsoft Sans Serif" panose="020B0604020202020204" pitchFamily="34" charset="0"/>
              </a:rPr>
              <a:t> </a:t>
            </a:r>
            <a:endParaRPr lang="ru-RU" sz="2400" dirty="0">
              <a:solidFill>
                <a:schemeClr val="accent5">
                  <a:lumMod val="75000"/>
                </a:schemeClr>
              </a:solidFill>
              <a:latin typeface="Comic Sans MS" panose="030F0702030302020204" pitchFamily="66" charset="0"/>
            </a:endParaRPr>
          </a:p>
        </p:txBody>
      </p:sp>
      <p:sp>
        <p:nvSpPr>
          <p:cNvPr id="6" name="TextBox 5">
            <a:extLst>
              <a:ext uri="{FF2B5EF4-FFF2-40B4-BE49-F238E27FC236}">
                <a16:creationId xmlns:a16="http://schemas.microsoft.com/office/drawing/2014/main" id="{F06F981B-050A-4218-A972-940FABB00C3A}"/>
              </a:ext>
            </a:extLst>
          </p:cNvPr>
          <p:cNvSpPr txBox="1"/>
          <p:nvPr/>
        </p:nvSpPr>
        <p:spPr>
          <a:xfrm>
            <a:off x="755576" y="2204864"/>
            <a:ext cx="7380312" cy="707886"/>
          </a:xfrm>
          <a:prstGeom prst="rect">
            <a:avLst/>
          </a:prstGeom>
          <a:noFill/>
        </p:spPr>
        <p:txBody>
          <a:bodyPr wrap="square">
            <a:spAutoFit/>
          </a:bodyPr>
          <a:lstStyle/>
          <a:p>
            <a:pPr algn="just"/>
            <a:r>
              <a:rPr lang="uk-UA" sz="2000" dirty="0">
                <a:solidFill>
                  <a:srgbClr val="000000"/>
                </a:solidFill>
                <a:effectLst/>
                <a:latin typeface="Times New Roman" panose="02020603050405020304" pitchFamily="18" charset="0"/>
                <a:ea typeface="Arial Unicode MS"/>
              </a:rPr>
              <a:t>Введення цього складника ілюструє ключові орієнтири, які стають, без перебільшення, фундаментом розвитку особистості.</a:t>
            </a:r>
            <a:endParaRPr lang="ru-RU" sz="2000" dirty="0"/>
          </a:p>
        </p:txBody>
      </p:sp>
      <p:pic>
        <p:nvPicPr>
          <p:cNvPr id="4" name="Рисунок 3">
            <a:extLst>
              <a:ext uri="{FF2B5EF4-FFF2-40B4-BE49-F238E27FC236}">
                <a16:creationId xmlns:a16="http://schemas.microsoft.com/office/drawing/2014/main" id="{0AC35DD2-93F5-47EB-92F1-C6E7DA93E5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96" y="3129970"/>
            <a:ext cx="2883929" cy="3507412"/>
          </a:xfrm>
          <a:prstGeom prst="rect">
            <a:avLst/>
          </a:prstGeom>
          <a:ln>
            <a:noFill/>
          </a:ln>
          <a:effectLst>
            <a:softEdge rad="112500"/>
          </a:effectLst>
        </p:spPr>
      </p:pic>
      <p:pic>
        <p:nvPicPr>
          <p:cNvPr id="2" name="Рисунок 1">
            <a:extLst>
              <a:ext uri="{FF2B5EF4-FFF2-40B4-BE49-F238E27FC236}">
                <a16:creationId xmlns:a16="http://schemas.microsoft.com/office/drawing/2014/main" id="{B19534E4-1DF3-4CE5-8639-A21AA50566F8}"/>
              </a:ext>
            </a:extLst>
          </p:cNvPr>
          <p:cNvPicPr>
            <a:picLocks noChangeAspect="1"/>
          </p:cNvPicPr>
          <p:nvPr/>
        </p:nvPicPr>
        <p:blipFill>
          <a:blip r:embed="rId3"/>
          <a:stretch>
            <a:fillRect/>
          </a:stretch>
        </p:blipFill>
        <p:spPr>
          <a:xfrm>
            <a:off x="987011" y="3396170"/>
            <a:ext cx="3597337" cy="2975012"/>
          </a:xfrm>
          <a:prstGeom prst="rect">
            <a:avLst/>
          </a:prstGeom>
          <a:ln>
            <a:noFill/>
          </a:ln>
          <a:effectLst>
            <a:softEdge rad="112500"/>
          </a:effectLst>
        </p:spPr>
      </p:pic>
    </p:spTree>
    <p:extLst>
      <p:ext uri="{BB962C8B-B14F-4D97-AF65-F5344CB8AC3E}">
        <p14:creationId xmlns:p14="http://schemas.microsoft.com/office/powerpoint/2010/main" val="3084220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917575" y="764704"/>
            <a:ext cx="7758881" cy="523220"/>
          </a:xfrm>
          <a:prstGeom prst="rect">
            <a:avLst/>
          </a:prstGeom>
        </p:spPr>
        <p:txBody>
          <a:bodyPr wrap="square">
            <a:spAutoFit/>
          </a:bodyPr>
          <a:lstStyle/>
          <a:p>
            <a:r>
              <a:rPr lang="uk-UA" sz="2800" b="1" i="1" dirty="0">
                <a:solidFill>
                  <a:srgbClr val="FF6600"/>
                </a:solidFill>
                <a:latin typeface="Times New Roman" panose="02020603050405020304" pitchFamily="18" charset="0"/>
                <a:cs typeface="Times New Roman" panose="02020603050405020304" pitchFamily="18" charset="0"/>
              </a:rPr>
              <a:t> </a:t>
            </a:r>
            <a:endParaRPr lang="ru-RU" sz="2800" dirty="0">
              <a:solidFill>
                <a:srgbClr val="FF6600"/>
              </a:solidFill>
              <a:latin typeface="Times New Roman" panose="02020603050405020304" pitchFamily="18" charset="0"/>
              <a:cs typeface="Times New Roman" panose="02020603050405020304" pitchFamily="18" charset="0"/>
            </a:endParaRPr>
          </a:p>
        </p:txBody>
      </p:sp>
      <p:sp>
        <p:nvSpPr>
          <p:cNvPr id="8" name="AutoShape 2" descr="Грудень 2020 - Сайт dnz-dzvinoch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4" descr="STREAM-освіта дошкільників - Сайт dnz-dzvinoch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AutoShape 6" descr="Міський голова розповів як працюватимуть влітку дитсадки Рівного. Місто -  Новини Рівного та області — Рівне Вечірнє"/>
          <p:cNvSpPr>
            <a:spLocks noChangeAspect="1" noChangeArrowheads="1"/>
          </p:cNvSpPr>
          <p:nvPr/>
        </p:nvSpPr>
        <p:spPr bwMode="auto">
          <a:xfrm>
            <a:off x="612775" y="90872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6" name="TextBox 15">
            <a:extLst>
              <a:ext uri="{FF2B5EF4-FFF2-40B4-BE49-F238E27FC236}">
                <a16:creationId xmlns:a16="http://schemas.microsoft.com/office/drawing/2014/main" id="{CB05528E-8AEB-4754-B837-BEB7E00B06C3}"/>
              </a:ext>
            </a:extLst>
          </p:cNvPr>
          <p:cNvSpPr txBox="1"/>
          <p:nvPr/>
        </p:nvSpPr>
        <p:spPr>
          <a:xfrm>
            <a:off x="917574" y="352613"/>
            <a:ext cx="8063681" cy="2677656"/>
          </a:xfrm>
          <a:prstGeom prst="rect">
            <a:avLst/>
          </a:prstGeom>
          <a:solidFill>
            <a:schemeClr val="accent5">
              <a:lumMod val="40000"/>
              <a:lumOff val="60000"/>
            </a:schemeClr>
          </a:solidFill>
        </p:spPr>
        <p:txBody>
          <a:bodyPr wrap="square">
            <a:spAutoFit/>
          </a:bodyPr>
          <a:lstStyle/>
          <a:p>
            <a:pPr algn="just"/>
            <a:r>
              <a:rPr lang="uk-UA" sz="2800" dirty="0">
                <a:solidFill>
                  <a:srgbClr val="000000"/>
                </a:solidFill>
                <a:effectLst/>
                <a:latin typeface="Times New Roman" panose="02020603050405020304" pitchFamily="18" charset="0"/>
              </a:rPr>
              <a:t>Відтворення життєвих вражень у рольових та інших іграх - важливий чинник соціалізації, «вростання </a:t>
            </a:r>
            <a:r>
              <a:rPr lang="uk-UA" sz="2800" dirty="0">
                <a:solidFill>
                  <a:srgbClr val="000000"/>
                </a:solidFill>
                <a:effectLst/>
                <a:latin typeface="Times New Roman" panose="02020603050405020304" pitchFamily="18" charset="0"/>
                <a:ea typeface="Times New Roman" panose="02020603050405020304" pitchFamily="18" charset="0"/>
              </a:rPr>
              <a:t>в навколишній світ». З огляду на це важливо знати ігрові уподобання дітей, практикувати рефлексію ігрової діяльності, позитивне спілкування у грі.</a:t>
            </a:r>
            <a:endParaRPr lang="ru-RU" sz="2800" dirty="0">
              <a:solidFill>
                <a:srgbClr val="000000"/>
              </a:solidFill>
              <a:effectLst/>
              <a:latin typeface="Arial Unicode MS"/>
            </a:endParaRPr>
          </a:p>
        </p:txBody>
      </p:sp>
      <p:pic>
        <p:nvPicPr>
          <p:cNvPr id="3" name="Рисунок 2">
            <a:extLst>
              <a:ext uri="{FF2B5EF4-FFF2-40B4-BE49-F238E27FC236}">
                <a16:creationId xmlns:a16="http://schemas.microsoft.com/office/drawing/2014/main" id="{81DE0294-AA8D-40EA-8A35-9619B867A1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3768" y="3103744"/>
            <a:ext cx="4541362" cy="3406022"/>
          </a:xfrm>
          <a:prstGeom prst="rect">
            <a:avLst/>
          </a:prstGeom>
          <a:ln>
            <a:noFill/>
          </a:ln>
          <a:effectLst>
            <a:softEdge rad="112500"/>
          </a:effectLst>
        </p:spPr>
      </p:pic>
    </p:spTree>
    <p:extLst>
      <p:ext uri="{BB962C8B-B14F-4D97-AF65-F5344CB8AC3E}">
        <p14:creationId xmlns:p14="http://schemas.microsoft.com/office/powerpoint/2010/main" val="39724416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DF3BEF7-3CCA-4992-9529-4BD73BD8762E}"/>
              </a:ext>
            </a:extLst>
          </p:cNvPr>
          <p:cNvSpPr txBox="1"/>
          <p:nvPr/>
        </p:nvSpPr>
        <p:spPr>
          <a:xfrm>
            <a:off x="656200" y="493704"/>
            <a:ext cx="7831600" cy="2554545"/>
          </a:xfrm>
          <a:prstGeom prst="rect">
            <a:avLst/>
          </a:prstGeom>
          <a:solidFill>
            <a:schemeClr val="accent5">
              <a:lumMod val="40000"/>
              <a:lumOff val="60000"/>
            </a:schemeClr>
          </a:solidFill>
        </p:spPr>
        <p:txBody>
          <a:bodyPr wrap="square">
            <a:spAutoFit/>
          </a:bodyPr>
          <a:lstStyle/>
          <a:p>
            <a:pPr algn="just"/>
            <a:r>
              <a:rPr lang="uk-UA" sz="2000" dirty="0">
                <a:solidFill>
                  <a:srgbClr val="000000"/>
                </a:solidFill>
                <a:effectLst/>
                <a:latin typeface="Times New Roman" panose="02020603050405020304" pitchFamily="18" charset="0"/>
                <a:ea typeface="Times New Roman" panose="02020603050405020304" pitchFamily="18" charset="0"/>
              </a:rPr>
              <a:t>На кінець дошкілля дитина має уявляти, які бувають ігри і як у них грати, вільно використовувати для гри наявне предметне се­редовище, доповнювати його, вибирати ігри для себе та своїх друзів, знаходити необхідні атрибу­ти для них, усвідомлювати себе активним учасни­ком ігрового буття.</a:t>
            </a:r>
            <a:endParaRPr lang="ru-RU" sz="2000" dirty="0">
              <a:solidFill>
                <a:srgbClr val="000000"/>
              </a:solidFill>
              <a:effectLst/>
              <a:latin typeface="Arial Unicode MS"/>
            </a:endParaRPr>
          </a:p>
          <a:p>
            <a:pPr algn="just"/>
            <a:r>
              <a:rPr lang="uk-UA" sz="2000" dirty="0">
                <a:solidFill>
                  <a:srgbClr val="000000"/>
                </a:solidFill>
                <a:effectLst/>
                <a:latin typeface="Times New Roman" panose="02020603050405020304" pitchFamily="18" charset="0"/>
                <a:ea typeface="Times New Roman" panose="02020603050405020304" pitchFamily="18" charset="0"/>
              </a:rPr>
              <a:t>     Такий важливий складник ігрової компетент­ності як навички описаний у Державному стан­дарті дошкільної освіти у вигляді </a:t>
            </a:r>
            <a:r>
              <a:rPr lang="uk-UA" sz="2000" b="1" i="1" dirty="0">
                <a:solidFill>
                  <a:schemeClr val="accent5">
                    <a:lumMod val="75000"/>
                  </a:schemeClr>
                </a:solidFill>
                <a:effectLst/>
                <a:latin typeface="Times New Roman" panose="02020603050405020304" pitchFamily="18" charset="0"/>
                <a:ea typeface="Times New Roman" panose="02020603050405020304" pitchFamily="18" charset="0"/>
              </a:rPr>
              <a:t>переліку дій, якими має оволодіти дитина.</a:t>
            </a:r>
            <a:endParaRPr lang="ru-RU" sz="2000" b="1" dirty="0">
              <a:solidFill>
                <a:schemeClr val="accent5">
                  <a:lumMod val="75000"/>
                </a:schemeClr>
              </a:solidFill>
              <a:effectLst/>
              <a:latin typeface="Arial Unicode MS"/>
            </a:endParaRPr>
          </a:p>
        </p:txBody>
      </p:sp>
      <p:pic>
        <p:nvPicPr>
          <p:cNvPr id="3" name="Рисунок 2">
            <a:extLst>
              <a:ext uri="{FF2B5EF4-FFF2-40B4-BE49-F238E27FC236}">
                <a16:creationId xmlns:a16="http://schemas.microsoft.com/office/drawing/2014/main" id="{B078153B-E794-4D81-8C86-3044E35DC1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3284984"/>
            <a:ext cx="3906023" cy="3312368"/>
          </a:xfrm>
          <a:prstGeom prst="rect">
            <a:avLst/>
          </a:prstGeom>
          <a:ln>
            <a:noFill/>
          </a:ln>
          <a:effectLst>
            <a:softEdge rad="112500"/>
          </a:effectLst>
        </p:spPr>
      </p:pic>
      <p:pic>
        <p:nvPicPr>
          <p:cNvPr id="7" name="Рисунок 6">
            <a:extLst>
              <a:ext uri="{FF2B5EF4-FFF2-40B4-BE49-F238E27FC236}">
                <a16:creationId xmlns:a16="http://schemas.microsoft.com/office/drawing/2014/main" id="{E1270D80-336C-46FE-B11F-A449415AA8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976" y="3048249"/>
            <a:ext cx="4576508" cy="3536280"/>
          </a:xfrm>
          <a:prstGeom prst="rect">
            <a:avLst/>
          </a:prstGeom>
          <a:ln>
            <a:noFill/>
          </a:ln>
          <a:effectLst>
            <a:softEdge rad="112500"/>
          </a:effectLst>
        </p:spPr>
      </p:pic>
    </p:spTree>
    <p:extLst>
      <p:ext uri="{BB962C8B-B14F-4D97-AF65-F5344CB8AC3E}">
        <p14:creationId xmlns:p14="http://schemas.microsoft.com/office/powerpoint/2010/main" val="2630553479"/>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A1676AD-09BA-4104-A4EF-F663D1EBB0C8}"/>
              </a:ext>
            </a:extLst>
          </p:cNvPr>
          <p:cNvSpPr txBox="1"/>
          <p:nvPr/>
        </p:nvSpPr>
        <p:spPr>
          <a:xfrm>
            <a:off x="1863064" y="568875"/>
            <a:ext cx="4896544" cy="523220"/>
          </a:xfrm>
          <a:prstGeom prst="rect">
            <a:avLst/>
          </a:prstGeom>
          <a:solidFill>
            <a:schemeClr val="accent4">
              <a:lumMod val="40000"/>
              <a:lumOff val="60000"/>
            </a:schemeClr>
          </a:solidFill>
        </p:spPr>
        <p:txBody>
          <a:bodyPr wrap="square">
            <a:spAutoFit/>
          </a:bodyPr>
          <a:lstStyle/>
          <a:p>
            <a:pPr algn="just"/>
            <a:r>
              <a:rPr lang="uk-UA" sz="2800" b="1" dirty="0">
                <a:solidFill>
                  <a:schemeClr val="accent5">
                    <a:lumMod val="75000"/>
                  </a:schemeClr>
                </a:solidFill>
                <a:latin typeface="Times New Roman" panose="02020603050405020304" pitchFamily="18" charset="0"/>
                <a:cs typeface="Times New Roman" panose="02020603050405020304" pitchFamily="18" charset="0"/>
              </a:rPr>
              <a:t>КЛАСИФІКАЦІЯ ІГОР</a:t>
            </a:r>
            <a:endParaRPr lang="ru-RU" sz="28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BDF3BEF7-3CCA-4992-9529-4BD73BD8762E}"/>
              </a:ext>
            </a:extLst>
          </p:cNvPr>
          <p:cNvSpPr txBox="1"/>
          <p:nvPr/>
        </p:nvSpPr>
        <p:spPr>
          <a:xfrm>
            <a:off x="395536" y="1092095"/>
            <a:ext cx="7831600" cy="2308324"/>
          </a:xfrm>
          <a:prstGeom prst="rect">
            <a:avLst/>
          </a:prstGeom>
          <a:solidFill>
            <a:schemeClr val="accent4">
              <a:lumMod val="40000"/>
              <a:lumOff val="60000"/>
            </a:schemeClr>
          </a:solidFill>
        </p:spPr>
        <p:txBody>
          <a:bodyPr wrap="square">
            <a:spAutoFit/>
          </a:bodyPr>
          <a:lstStyle/>
          <a:p>
            <a:pPr algn="just">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uk-UA" sz="2400" dirty="0">
                <a:solidFill>
                  <a:srgbClr val="000000"/>
                </a:solidFill>
                <a:effectLst/>
                <a:latin typeface="Times New Roman" panose="02020603050405020304" pitchFamily="18" charset="0"/>
                <a:ea typeface="Times New Roman" panose="02020603050405020304" pitchFamily="18" charset="0"/>
              </a:rPr>
              <a:t>Для освітнього напряму «Гра дитини» авторами не випадково була обрана класифікація, яка відо­бражає ступінь активності та свободи дитини в організації ігрової діяльності. </a:t>
            </a:r>
          </a:p>
          <a:p>
            <a:pPr algn="just">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uk-UA" sz="2400" dirty="0">
                <a:solidFill>
                  <a:srgbClr val="000000"/>
                </a:solidFill>
                <a:latin typeface="Times New Roman" panose="02020603050405020304" pitchFamily="18" charset="0"/>
                <a:ea typeface="Times New Roman" panose="02020603050405020304" pitchFamily="18" charset="0"/>
              </a:rPr>
              <a:t>      </a:t>
            </a:r>
            <a:r>
              <a:rPr lang="uk-UA" sz="2400" dirty="0">
                <a:solidFill>
                  <a:srgbClr val="000000"/>
                </a:solidFill>
                <a:effectLst/>
                <a:latin typeface="Times New Roman" panose="02020603050405020304" pitchFamily="18" charset="0"/>
                <a:ea typeface="Times New Roman" panose="02020603050405020304" pitchFamily="18" charset="0"/>
              </a:rPr>
              <a:t>Згідно з нею </a:t>
            </a:r>
            <a:r>
              <a:rPr lang="uk-UA" sz="2400" i="1" dirty="0">
                <a:solidFill>
                  <a:srgbClr val="000000"/>
                </a:solidFill>
                <a:effectLst/>
                <a:latin typeface="Times New Roman" panose="02020603050405020304" pitchFamily="18" charset="0"/>
                <a:ea typeface="Times New Roman" panose="02020603050405020304" pitchFamily="18" charset="0"/>
              </a:rPr>
              <a:t>всі дитячі ігри розподіляються на дві великі групи.</a:t>
            </a:r>
            <a:endParaRPr lang="uk-UA" sz="2400" dirty="0"/>
          </a:p>
        </p:txBody>
      </p:sp>
      <p:pic>
        <p:nvPicPr>
          <p:cNvPr id="3" name="Рисунок 2">
            <a:extLst>
              <a:ext uri="{FF2B5EF4-FFF2-40B4-BE49-F238E27FC236}">
                <a16:creationId xmlns:a16="http://schemas.microsoft.com/office/drawing/2014/main" id="{DDA49087-B800-496D-B76C-9DD97794D4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9832" y="3212976"/>
            <a:ext cx="4365414" cy="3274061"/>
          </a:xfrm>
          <a:prstGeom prst="rect">
            <a:avLst/>
          </a:prstGeom>
          <a:ln>
            <a:noFill/>
          </a:ln>
          <a:effectLst>
            <a:softEdge rad="112500"/>
          </a:effectLst>
        </p:spPr>
      </p:pic>
    </p:spTree>
    <p:extLst>
      <p:ext uri="{BB962C8B-B14F-4D97-AF65-F5344CB8AC3E}">
        <p14:creationId xmlns:p14="http://schemas.microsoft.com/office/powerpoint/2010/main" val="2582558368"/>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A1676AD-09BA-4104-A4EF-F663D1EBB0C8}"/>
              </a:ext>
            </a:extLst>
          </p:cNvPr>
          <p:cNvSpPr txBox="1"/>
          <p:nvPr/>
        </p:nvSpPr>
        <p:spPr>
          <a:xfrm>
            <a:off x="683568" y="548680"/>
            <a:ext cx="7831600" cy="1200329"/>
          </a:xfrm>
          <a:prstGeom prst="rect">
            <a:avLst/>
          </a:prstGeom>
          <a:solidFill>
            <a:schemeClr val="accent4">
              <a:lumMod val="40000"/>
              <a:lumOff val="60000"/>
            </a:schemeClr>
          </a:solidFill>
        </p:spPr>
        <p:txBody>
          <a:bodyPr wrap="square">
            <a:spAutoFit/>
          </a:bodyPr>
          <a:lstStyle/>
          <a:p>
            <a:r>
              <a:rPr lang="uk-UA" sz="24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Перша група </a:t>
            </a:r>
            <a:r>
              <a:rPr lang="uk-UA" sz="20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uk-UA" sz="2400" b="1" i="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самодіяльні вільні ігри дітей: </a:t>
            </a:r>
            <a:endParaRPr lang="uk-UA" sz="2000" b="1" i="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ctr"/>
            <a:r>
              <a:rPr lang="uk-UA" sz="2400" dirty="0">
                <a:solidFill>
                  <a:srgbClr val="000000"/>
                </a:solidFill>
                <a:effectLst/>
                <a:latin typeface="Times New Roman" panose="02020603050405020304" pitchFamily="18" charset="0"/>
                <a:ea typeface="Times New Roman" panose="02020603050405020304" pitchFamily="18" charset="0"/>
              </a:rPr>
              <a:t>ігри- експериментування, сюжетно-</a:t>
            </a:r>
            <a:r>
              <a:rPr lang="uk-UA" sz="2400" dirty="0" err="1">
                <a:solidFill>
                  <a:srgbClr val="000000"/>
                </a:solidFill>
                <a:effectLst/>
                <a:latin typeface="Times New Roman" panose="02020603050405020304" pitchFamily="18" charset="0"/>
                <a:ea typeface="Times New Roman" panose="02020603050405020304" pitchFamily="18" charset="0"/>
              </a:rPr>
              <a:t>відображувальні</a:t>
            </a:r>
            <a:r>
              <a:rPr lang="uk-UA" sz="2400" dirty="0">
                <a:solidFill>
                  <a:srgbClr val="000000"/>
                </a:solidFill>
                <a:effectLst/>
                <a:latin typeface="Times New Roman" panose="02020603050405020304" pitchFamily="18" charset="0"/>
                <a:ea typeface="Times New Roman" panose="02020603050405020304" pitchFamily="18" charset="0"/>
              </a:rPr>
              <a:t>, сюжетно-рольові, режисерські. </a:t>
            </a:r>
            <a:endParaRPr lang="ru-RU" sz="2400" b="1"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F5E3104F-7E66-4550-8D47-2B42224C48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686" y="1761585"/>
            <a:ext cx="2939819" cy="236173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6" name="Рисунок 5">
            <a:extLst>
              <a:ext uri="{FF2B5EF4-FFF2-40B4-BE49-F238E27FC236}">
                <a16:creationId xmlns:a16="http://schemas.microsoft.com/office/drawing/2014/main" id="{3FD3CEDE-E0E0-4A9D-8456-63EB5892E0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2090" y="2396767"/>
            <a:ext cx="2939819" cy="273630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7" name="Рисунок 6">
            <a:extLst>
              <a:ext uri="{FF2B5EF4-FFF2-40B4-BE49-F238E27FC236}">
                <a16:creationId xmlns:a16="http://schemas.microsoft.com/office/drawing/2014/main" id="{F17CACB2-89F9-49CD-955C-F0891505FA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6136" y="4141697"/>
            <a:ext cx="3148976" cy="236173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377318335"/>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descr="Сюжетно-ролевая игра в первой младшей группе. Тема: «Кукла Катя у нас в  гостях». | План-конспект занятия (младшая группа) на тему: |  Образовательная социальная сеть"/>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6" descr="Сюжетно-ролевая игра в первой младшей группе. Тема: «Кукла Катя у нас в  гостях». | План-конспект занятия (младшая группа) на тему: |  Образовательная социальная сеть"/>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TextBox 7">
            <a:extLst>
              <a:ext uri="{FF2B5EF4-FFF2-40B4-BE49-F238E27FC236}">
                <a16:creationId xmlns:a16="http://schemas.microsoft.com/office/drawing/2014/main" id="{88690ECD-8F94-4773-AAC9-F69DE22CF64E}"/>
              </a:ext>
            </a:extLst>
          </p:cNvPr>
          <p:cNvSpPr txBox="1"/>
          <p:nvPr/>
        </p:nvSpPr>
        <p:spPr>
          <a:xfrm>
            <a:off x="683568" y="177897"/>
            <a:ext cx="7308812" cy="3046988"/>
          </a:xfrm>
          <a:prstGeom prst="rect">
            <a:avLst/>
          </a:prstGeom>
          <a:solidFill>
            <a:schemeClr val="accent4">
              <a:lumMod val="40000"/>
              <a:lumOff val="60000"/>
            </a:schemeClr>
          </a:solidFill>
        </p:spPr>
        <p:txBody>
          <a:bodyPr wrap="square">
            <a:spAutoFit/>
          </a:bodyPr>
          <a:lstStyle/>
          <a:p>
            <a:r>
              <a:rPr lang="uk-UA" sz="24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Друга група: </a:t>
            </a:r>
            <a:r>
              <a:rPr lang="uk-UA" sz="2400" b="1" i="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ігри, що проводяться за ініціативою дорослих з метою організації навчання</a:t>
            </a:r>
            <a:r>
              <a:rPr lang="uk-UA" sz="2400" i="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t>
            </a:r>
            <a:r>
              <a:rPr lang="uk-UA" sz="2400"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p>
          <a:p>
            <a:pPr algn="just"/>
            <a:r>
              <a:rPr lang="uk-UA" sz="2400" dirty="0">
                <a:solidFill>
                  <a:srgbClr val="000000"/>
                </a:solidFill>
                <a:effectLst/>
                <a:latin typeface="Times New Roman" panose="02020603050405020304" pitchFamily="18" charset="0"/>
                <a:ea typeface="Times New Roman" panose="02020603050405020304" pitchFamily="18" charset="0"/>
              </a:rPr>
              <a:t>сюжетно-дидактичні, ди­дактичні (словесні, з іграшками, настільно-друковані), рухливі, конструкторсько-будівельні) </a:t>
            </a:r>
          </a:p>
          <a:p>
            <a:r>
              <a:rPr lang="uk-UA" sz="2400" i="1" dirty="0">
                <a:solidFill>
                  <a:srgbClr val="000000"/>
                </a:solidFill>
                <a:effectLst/>
                <a:latin typeface="Times New Roman" panose="02020603050405020304" pitchFamily="18" charset="0"/>
                <a:ea typeface="Times New Roman" panose="02020603050405020304" pitchFamily="18" charset="0"/>
              </a:rPr>
              <a:t>та дозвілля</a:t>
            </a:r>
            <a:r>
              <a:rPr lang="uk-UA" sz="2400" dirty="0">
                <a:solidFill>
                  <a:srgbClr val="000000"/>
                </a:solidFill>
                <a:effectLst/>
                <a:latin typeface="Times New Roman" panose="02020603050405020304" pitchFamily="18" charset="0"/>
                <a:ea typeface="Times New Roman" panose="02020603050405020304" pitchFamily="18" charset="0"/>
              </a:rPr>
              <a:t> : інтелектуальні, карнавальні, обрядові, драматизації, хороводи, ігри-естафети.</a:t>
            </a:r>
            <a:endParaRPr lang="ru-RU" sz="2000" dirty="0">
              <a:solidFill>
                <a:srgbClr val="000000"/>
              </a:solidFill>
              <a:effectLst/>
              <a:latin typeface="Arial Unicode MS"/>
            </a:endParaRPr>
          </a:p>
          <a:p>
            <a:pPr algn="just"/>
            <a:endParaRPr lang="ru-RU" sz="2400" dirty="0"/>
          </a:p>
        </p:txBody>
      </p:sp>
      <p:pic>
        <p:nvPicPr>
          <p:cNvPr id="3" name="Рисунок 2">
            <a:extLst>
              <a:ext uri="{FF2B5EF4-FFF2-40B4-BE49-F238E27FC236}">
                <a16:creationId xmlns:a16="http://schemas.microsoft.com/office/drawing/2014/main" id="{F2055F0D-E269-4AD2-91E1-5041856562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771" y="2924944"/>
            <a:ext cx="3923928" cy="294294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 name="Рисунок 4">
            <a:extLst>
              <a:ext uri="{FF2B5EF4-FFF2-40B4-BE49-F238E27FC236}">
                <a16:creationId xmlns:a16="http://schemas.microsoft.com/office/drawing/2014/main" id="{A541D273-88D6-4E00-A48A-6B665195DF5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0050"/>
          <a:stretch/>
        </p:blipFill>
        <p:spPr>
          <a:xfrm>
            <a:off x="4223622" y="2924944"/>
            <a:ext cx="3769812" cy="351596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41222499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theme/theme1.xml><?xml version="1.0" encoding="utf-8"?>
<a:theme xmlns:a="http://schemas.openxmlformats.org/drawingml/2006/main" name="Аспект">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1653</TotalTime>
  <Words>1234</Words>
  <Application>Microsoft Office PowerPoint</Application>
  <PresentationFormat>Экран (4:3)</PresentationFormat>
  <Paragraphs>127</Paragraphs>
  <Slides>19</Slides>
  <Notes>0</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19</vt:i4>
      </vt:variant>
    </vt:vector>
  </HeadingPairs>
  <TitlesOfParts>
    <vt:vector size="30" baseType="lpstr">
      <vt:lpstr>Arial</vt:lpstr>
      <vt:lpstr>Arial Unicode MS</vt:lpstr>
      <vt:lpstr>Calibri</vt:lpstr>
      <vt:lpstr>Comic Sans MS</vt:lpstr>
      <vt:lpstr>Franklin Gothic Book</vt:lpstr>
      <vt:lpstr>Microsoft Sans Serif</vt:lpstr>
      <vt:lpstr>Times New Roman</vt:lpstr>
      <vt:lpstr>Trebuchet MS</vt:lpstr>
      <vt:lpstr>Wingdings</vt:lpstr>
      <vt:lpstr>Wingdings 3</vt:lpstr>
      <vt:lpstr>Аспект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Пам’ятайте: Вихователі, які грають,  зав­жди виграють!  </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152</cp:revision>
  <dcterms:created xsi:type="dcterms:W3CDTF">2021-11-02T12:06:25Z</dcterms:created>
  <dcterms:modified xsi:type="dcterms:W3CDTF">2022-05-11T11:55:22Z</dcterms:modified>
</cp:coreProperties>
</file>